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i" ContentType="image/png"/>
  <Default Extension="gif" ContentType="image/gif"/>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5.xml" ContentType="application/vnd.openxmlformats-officedocument.presentationml.notesSlide+xml"/>
  <Override PartName="/ppt/slideLayouts/slideLayout23.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Layouts/slideLayout21.xml" ContentType="application/vnd.openxmlformats-officedocument.presentationml.slideLayout+xml"/>
  <Override PartName="/ppt/notesSlides/notesSlide11.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8.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notesSlides/notesSlide7.xml" ContentType="application/vnd.openxmlformats-officedocument.presentationml.notesSlide+xml"/>
  <Override PartName="/ppt/slideLayouts/slideLayout18.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media/image54.jpg" ContentType="image/gif"/>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5" r:id="rId2"/>
  </p:sldMasterIdLst>
  <p:notesMasterIdLst>
    <p:notesMasterId r:id="rId32"/>
  </p:notesMasterIdLst>
  <p:sldIdLst>
    <p:sldId id="263" r:id="rId3"/>
    <p:sldId id="286" r:id="rId4"/>
    <p:sldId id="265" r:id="rId5"/>
    <p:sldId id="264" r:id="rId6"/>
    <p:sldId id="266" r:id="rId7"/>
    <p:sldId id="267" r:id="rId8"/>
    <p:sldId id="258" r:id="rId9"/>
    <p:sldId id="287" r:id="rId10"/>
    <p:sldId id="268" r:id="rId11"/>
    <p:sldId id="269" r:id="rId12"/>
    <p:sldId id="270" r:id="rId13"/>
    <p:sldId id="271" r:id="rId14"/>
    <p:sldId id="272" r:id="rId15"/>
    <p:sldId id="259" r:id="rId16"/>
    <p:sldId id="260" r:id="rId17"/>
    <p:sldId id="261" r:id="rId18"/>
    <p:sldId id="262" r:id="rId19"/>
    <p:sldId id="274" r:id="rId20"/>
    <p:sldId id="276" r:id="rId21"/>
    <p:sldId id="277" r:id="rId22"/>
    <p:sldId id="278" r:id="rId23"/>
    <p:sldId id="279" r:id="rId24"/>
    <p:sldId id="280" r:id="rId25"/>
    <p:sldId id="281" r:id="rId26"/>
    <p:sldId id="282" r:id="rId27"/>
    <p:sldId id="283" r:id="rId28"/>
    <p:sldId id="284" r:id="rId29"/>
    <p:sldId id="285"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2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173E0-0139-4DB8-9E9A-8CDBD4DF4684}" type="datetimeFigureOut">
              <a:rPr lang="en-US" smtClean="0"/>
              <a:t>9/4/2018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1222D-4E80-400B-BB13-EBB62346770E}" type="slidenum">
              <a:rPr lang="en-US" smtClean="0"/>
              <a:t>‹#›</a:t>
            </a:fld>
            <a:endParaRPr lang="en-US"/>
          </a:p>
        </p:txBody>
      </p:sp>
    </p:spTree>
    <p:extLst>
      <p:ext uri="{BB962C8B-B14F-4D97-AF65-F5344CB8AC3E}">
        <p14:creationId xmlns:p14="http://schemas.microsoft.com/office/powerpoint/2010/main" val="2616178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fhwa.dot.gov/innovation/everydaycounts/edc_4/pavement.cfm" TargetMode="External"/><Relationship Id="rId3" Type="http://schemas.openxmlformats.org/officeDocument/2006/relationships/hyperlink" Target="https://www.fhwa.dot.gov/innovation/everydaycounts/edc_4/atspm.cfm" TargetMode="External"/><Relationship Id="rId7" Type="http://schemas.openxmlformats.org/officeDocument/2006/relationships/hyperlink" Target="https://www.fhwa.dot.gov/innovation/everydaycounts/edc_4/timdata.cf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hwa.dot.gov/innovation/everydaycounts/edc_4/epartnering.cfm" TargetMode="External"/><Relationship Id="rId5" Type="http://schemas.openxmlformats.org/officeDocument/2006/relationships/hyperlink" Target="https://www.fhwa.dot.gov/innovation/everydaycounts/edc_4/ddsa.cfm" TargetMode="External"/><Relationship Id="rId4" Type="http://schemas.openxmlformats.org/officeDocument/2006/relationships/hyperlink" Target="https://www.fhwa.dot.gov/innovation/everydaycounts/edc_4/roadweather.cf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493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pPr>
            <a:r>
              <a:rPr lang="en-US" sz="1200" b="0" i="0" u="none" strike="noStrike" kern="1200" baseline="0" dirty="0" smtClean="0">
                <a:solidFill>
                  <a:schemeClr val="tx1"/>
                </a:solidFill>
                <a:latin typeface="+mn-lt"/>
                <a:ea typeface="+mn-ea"/>
                <a:cs typeface="+mn-cs"/>
              </a:rPr>
              <a:t>Throughout the two-year deployment cycle, deployment teams provide technical assistance to help transportation stakeholders deploy the selected innovations.  </a:t>
            </a:r>
          </a:p>
          <a:p>
            <a:pPr marL="0" indent="0" defTabSz="931774">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defTabSz="931774">
              <a:buFont typeface="Arial" panose="020B0604020202020204" pitchFamily="34" charset="0"/>
              <a:buNone/>
            </a:pPr>
            <a:r>
              <a:rPr lang="en-US" sz="1200" b="0" i="0" u="none" strike="noStrike" kern="1200" baseline="0" dirty="0" smtClean="0">
                <a:solidFill>
                  <a:schemeClr val="tx1"/>
                </a:solidFill>
                <a:latin typeface="+mn-lt"/>
                <a:ea typeface="+mn-ea"/>
                <a:cs typeface="+mn-cs"/>
              </a:rPr>
              <a:t>The assistance includes training sessions, briefings, webinars, workshops, and peer exchanges that enable stakeholders to become knowledgeable about the innovations.</a:t>
            </a:r>
          </a:p>
          <a:p>
            <a:pPr marL="0" indent="0" defTabSz="931774">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defTabSz="931774">
              <a:buFont typeface="Arial" panose="020B0604020202020204" pitchFamily="34" charset="0"/>
              <a:buNone/>
            </a:pPr>
            <a:r>
              <a:rPr lang="en-US" sz="1200" b="0" i="0" u="none" strike="noStrike" kern="1200" baseline="0" dirty="0" smtClean="0">
                <a:solidFill>
                  <a:schemeClr val="tx1"/>
                </a:solidFill>
                <a:latin typeface="+mn-lt"/>
                <a:ea typeface="+mn-ea"/>
                <a:cs typeface="+mn-cs"/>
              </a:rPr>
              <a:t>The technical teams also develop guidance documents, specifications where applicable, and coordinate events to demonstrate the innovations on actual projects for stakeholders to observe and learn from the success and challenges of others’ implementation efforts.</a:t>
            </a:r>
          </a:p>
          <a:p>
            <a:pPr marL="0" indent="0" defTabSz="931774">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Additionally, the FHWA tracks and reports on the national state of practice of each innovation and the successes achieved by States and local public agencies.</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25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pPr>
            <a:r>
              <a:rPr lang="en-US" sz="1200" b="0" i="0" u="none" strike="noStrike" kern="1200" baseline="0" dirty="0" smtClean="0">
                <a:solidFill>
                  <a:schemeClr val="tx1"/>
                </a:solidFill>
                <a:latin typeface="+mn-lt"/>
                <a:ea typeface="+mn-ea"/>
                <a:cs typeface="+mn-cs"/>
              </a:rPr>
              <a:t>Many communication mechanisms are used to promote the selected innovations, report on state-of-the-practice, and share successes achieved by State and local agencies in accelerating the deployment of innovation.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83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To help STICs institutional innovations within their State, FHWA launched the STIC Incentive Program in September 2013.</a:t>
            </a:r>
          </a:p>
          <a:p>
            <a:endParaRPr lang="en-US" i="0" baseline="0" dirty="0" smtClean="0"/>
          </a:p>
          <a:p>
            <a:r>
              <a:rPr lang="en-US" i="0" baseline="0" dirty="0" smtClean="0"/>
              <a:t>The STIC Incentive Program offers technical assistance and funds—up to $100,000 per STIC per year—to support the costs of standardizing innovative practices in a state transportation agency or other public sector STIC stakeholder.  </a:t>
            </a:r>
          </a:p>
          <a:p>
            <a:endParaRPr lang="en-US" i="0" baseline="0" dirty="0" smtClean="0"/>
          </a:p>
          <a:p>
            <a:r>
              <a:rPr lang="en-US" i="0" baseline="0" dirty="0" smtClean="0"/>
              <a:t>Example activities may include developing standards and specifications, preparing standard operating procedures (SOPs) or technical guidance, developing training, etc.</a:t>
            </a:r>
          </a:p>
          <a:p>
            <a:endParaRPr lang="en-US" i="0" baseline="0" dirty="0" smtClean="0"/>
          </a:p>
          <a:p>
            <a:r>
              <a:rPr lang="en-US" i="0" baseline="0" dirty="0" smtClean="0"/>
              <a:t>To be eligible, the State must have a formal STIC with a charter.</a:t>
            </a:r>
          </a:p>
          <a:p>
            <a:pPr marL="0" indent="0" defTabSz="931774">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The </a:t>
            </a:r>
            <a:r>
              <a:rPr lang="en-US" baseline="0" dirty="0" smtClean="0">
                <a:solidFill>
                  <a:schemeClr val="tx1"/>
                </a:solidFill>
              </a:rPr>
              <a:t>AID Demonstration Program was announced in a </a:t>
            </a:r>
            <a:r>
              <a:rPr lang="en-US" dirty="0" smtClean="0">
                <a:solidFill>
                  <a:schemeClr val="tx1"/>
                </a:solidFill>
              </a:rPr>
              <a:t>Notice of Funding Availability</a:t>
            </a:r>
            <a:r>
              <a:rPr lang="en-US" baseline="0" dirty="0" smtClean="0">
                <a:solidFill>
                  <a:schemeClr val="tx1"/>
                </a:solidFill>
              </a:rPr>
              <a:t> (</a:t>
            </a:r>
            <a:r>
              <a:rPr lang="en-US" dirty="0" smtClean="0">
                <a:solidFill>
                  <a:schemeClr val="tx1"/>
                </a:solidFill>
              </a:rPr>
              <a:t>NOFA) published in the Federal Register on February</a:t>
            </a:r>
            <a:r>
              <a:rPr lang="en-US" baseline="0" dirty="0" smtClean="0">
                <a:solidFill>
                  <a:schemeClr val="tx1"/>
                </a:solidFill>
              </a:rPr>
              <a:t> 19, 2014</a:t>
            </a:r>
            <a:r>
              <a:rPr lang="en-US" dirty="0" smtClean="0">
                <a:solidFill>
                  <a:schemeClr val="tx1"/>
                </a:solidFill>
              </a:rPr>
              <a:t>.</a:t>
            </a:r>
            <a:endParaRPr lang="en-US"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solidFill>
                  <a:schemeClr val="tx1"/>
                </a:solidFill>
              </a:rPr>
              <a:t>The AID Demonstration Program provides i</a:t>
            </a:r>
            <a:r>
              <a:rPr lang="en-US" dirty="0" smtClean="0">
                <a:solidFill>
                  <a:schemeClr val="tx1"/>
                </a:solidFill>
              </a:rPr>
              <a:t>ncentive funding to offset risk of using an innovation on a project. </a:t>
            </a:r>
            <a:r>
              <a:rPr lang="en-US" baseline="0" dirty="0" smtClean="0">
                <a:solidFill>
                  <a:schemeClr val="tx1"/>
                </a:solidFill>
              </a:rPr>
              <a:t>The funding award is for the full cost of the innovation on a project, up to $1 million.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p>
            <a:pPr marL="0" indent="0" defTabSz="931774">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5466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p>
          <a:p>
            <a:pPr marL="228600" indent="-228600">
              <a:buFont typeface="+mj-lt"/>
              <a:buAutoNum type="arabicPeriod"/>
            </a:pPr>
            <a:r>
              <a:rPr lang="en-US" b="1" dirty="0" smtClean="0">
                <a:hlinkClick r:id="rId3"/>
              </a:rPr>
              <a:t>Automated Traffic Signal Performance Measures (ATSPMs)</a:t>
            </a:r>
            <a:endParaRPr lang="en-US" b="1" dirty="0" smtClean="0"/>
          </a:p>
          <a:p>
            <a:pPr marL="228600" indent="-228600">
              <a:buFont typeface="+mj-lt"/>
              <a:buAutoNum type="arabicPeriod"/>
            </a:pPr>
            <a:r>
              <a:rPr lang="en-US" b="1" dirty="0" smtClean="0">
                <a:hlinkClick r:id="rId4"/>
              </a:rPr>
              <a:t>Road Weather Management – Weather-Savvy Roads</a:t>
            </a:r>
            <a:r>
              <a:rPr lang="en-US" b="1" dirty="0" smtClean="0"/>
              <a:t> (Integrating</a:t>
            </a:r>
            <a:r>
              <a:rPr lang="en-US" b="1" baseline="0" dirty="0" smtClean="0"/>
              <a:t> Mobile Observations)</a:t>
            </a:r>
          </a:p>
          <a:p>
            <a:pPr marL="228600" indent="-228600">
              <a:buFont typeface="+mj-lt"/>
              <a:buAutoNum type="arabicPeriod"/>
            </a:pPr>
            <a:r>
              <a:rPr lang="en-US" b="1" dirty="0" smtClean="0">
                <a:hlinkClick r:id="rId5"/>
              </a:rPr>
              <a:t>Data-Driven Safety Analysis (DDSA)</a:t>
            </a:r>
            <a:r>
              <a:rPr lang="en-US" b="1" dirty="0" smtClean="0"/>
              <a:t> (in</a:t>
            </a:r>
            <a:r>
              <a:rPr lang="en-US" b="1" baseline="0" dirty="0" smtClean="0"/>
              <a:t> Project Development)</a:t>
            </a:r>
          </a:p>
          <a:p>
            <a:pPr marL="228600" indent="-228600">
              <a:buFont typeface="+mj-lt"/>
              <a:buAutoNum type="arabicPeriod"/>
            </a:pPr>
            <a:r>
              <a:rPr lang="en-US" b="1" dirty="0" smtClean="0">
                <a:hlinkClick r:id="rId6"/>
              </a:rPr>
              <a:t>e-Construction</a:t>
            </a:r>
            <a:r>
              <a:rPr lang="en-US" b="1" dirty="0" smtClean="0"/>
              <a:t> (not formal Partnering)</a:t>
            </a:r>
          </a:p>
          <a:p>
            <a:pPr marL="228600" indent="-228600">
              <a:buFont typeface="+mj-lt"/>
              <a:buAutoNum type="arabicPeriod"/>
            </a:pPr>
            <a:r>
              <a:rPr lang="en-US" b="1" dirty="0" smtClean="0">
                <a:hlinkClick r:id="rId7"/>
              </a:rPr>
              <a:t>Using Data to Improve Traffic Incident Management</a:t>
            </a:r>
            <a:endParaRPr lang="en-US" b="1" dirty="0" smtClean="0"/>
          </a:p>
          <a:p>
            <a:pPr marL="228600" indent="-228600">
              <a:buFont typeface="+mj-lt"/>
              <a:buAutoNum type="arabicPeriod"/>
            </a:pPr>
            <a:r>
              <a:rPr lang="en-US" b="1" dirty="0" smtClean="0">
                <a:hlinkClick r:id="rId8"/>
              </a:rPr>
              <a:t>Pavement Preservation (When, Where)</a:t>
            </a:r>
            <a:r>
              <a:rPr lang="en-US" b="1" dirty="0" smtClean="0"/>
              <a:t> (How</a:t>
            </a:r>
            <a:r>
              <a:rPr lang="en-US" b="1" baseline="0" dirty="0" smtClean="0"/>
              <a:t> already Institutionalized)</a:t>
            </a:r>
          </a:p>
          <a:p>
            <a:pPr marL="228600" indent="-228600">
              <a:buFont typeface="+mj-lt"/>
              <a:buAutoNum type="arabicPeriod"/>
            </a:pPr>
            <a:r>
              <a:rPr lang="en-US" b="0" baseline="0" dirty="0" smtClean="0"/>
              <a:t>Others that are institutionalized – Community Connections, Integrating NEPA and Permitting</a:t>
            </a:r>
            <a:endParaRPr lang="en-US" b="1"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4AAAC-0C3F-4FFD-ACD6-BBD0260426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377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567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31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049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044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48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116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FC552-2675-4139-9E8A-B74430F5686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755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783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213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051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4195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DFC552-2675-4139-9E8A-B74430F5686C}" type="slidenum">
              <a:rPr lang="en-US" smtClean="0"/>
              <a:t>29</a:t>
            </a:fld>
            <a:endParaRPr lang="en-US"/>
          </a:p>
        </p:txBody>
      </p:sp>
    </p:spTree>
    <p:extLst>
      <p:ext uri="{BB962C8B-B14F-4D97-AF65-F5344CB8AC3E}">
        <p14:creationId xmlns:p14="http://schemas.microsoft.com/office/powerpoint/2010/main" val="431051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EDC is a stakeholder-based model</a:t>
            </a:r>
            <a:r>
              <a:rPr lang="en-US" sz="1200" kern="1200" baseline="0" dirty="0" smtClean="0">
                <a:solidFill>
                  <a:schemeClr val="tx1"/>
                </a:solidFill>
                <a:effectLst/>
                <a:latin typeface="+mn-lt"/>
                <a:ea typeface="+mn-ea"/>
                <a:cs typeface="+mn-cs"/>
              </a:rPr>
              <a:t> to identify and rapidly deploy proven, but underutilized innovations.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defTabSz="448650">
              <a:defRPr/>
            </a:pPr>
            <a:r>
              <a:rPr lang="en-US" dirty="0" smtClean="0"/>
              <a:t>In developing the EDC initiative, the FHWA recognized that State DOTs serve as innovation leaders for their States and, by partnering with local agencies and industry stakeholders, they play a pivotal role in innovation deployment.</a:t>
            </a:r>
          </a:p>
          <a:p>
            <a:pPr lvl="0"/>
            <a:endParaRPr lang="en-US" dirty="0" smtClean="0"/>
          </a:p>
          <a:p>
            <a:pPr lvl="0"/>
            <a:r>
              <a:rPr lang="en-US" dirty="0" smtClean="0"/>
              <a:t>As such, EDC is a stakeholder-based model whereby </a:t>
            </a:r>
            <a:r>
              <a:rPr lang="en-US" baseline="0" dirty="0" smtClean="0">
                <a:solidFill>
                  <a:schemeClr val="tx1"/>
                </a:solidFill>
              </a:rPr>
              <a:t>States select the innovations which best fit the unique needs of the highway community with the State and then work to quickly put those innovations into practice.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0459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changes and the challenges each pose require that the highway community look for better ways of doing business to stretch our transportation dollars and improve efficiency to deliver highway projects faster. </a:t>
            </a:r>
            <a:endParaRPr lang="en-US" sz="1200" dirty="0" smtClean="0"/>
          </a:p>
          <a:p>
            <a:pPr marL="0" indent="0" defTabSz="931774">
              <a:buFont typeface="Arial" panose="020B0604020202020204" pitchFamily="34" charset="0"/>
              <a:buNone/>
            </a:pPr>
            <a:endParaRPr lang="en-US" sz="1200" dirty="0" smtClean="0"/>
          </a:p>
          <a:p>
            <a:r>
              <a:rPr lang="en-US" baseline="0" dirty="0" smtClean="0"/>
              <a:t>To keep pace with the changing times, we wanted to get innovations into practice that would: Shorten the project delivery process; Enhance safety; Reduce congestion; and Improve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Leadership</a:t>
            </a:r>
            <a:r>
              <a:rPr lang="en-US" baseline="0" dirty="0" smtClean="0"/>
              <a:t> in technology transfer and innovation deployment has been a fixture of the FHWA since its origination in 1893 as the Office of Road Inquiry.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Although the highway community has a long history of conducting research to find better solutions and processes, we also have a history of being slow to change and sticking with the way we have always done things.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build on our legacy of technology transfer and create a sense of urgency, the </a:t>
            </a:r>
            <a:r>
              <a:rPr lang="en-US" dirty="0" smtClean="0"/>
              <a:t>FHWA launched the </a:t>
            </a:r>
            <a:r>
              <a:rPr lang="en-US" b="1" dirty="0" smtClean="0"/>
              <a:t>Every Day Counts (EDC) </a:t>
            </a:r>
            <a:r>
              <a:rPr lang="en-US" b="0" dirty="0" smtClean="0"/>
              <a:t>initiative</a:t>
            </a:r>
            <a:r>
              <a:rPr lang="en-US" b="0" baseline="0" dirty="0" smtClean="0"/>
              <a:t> </a:t>
            </a:r>
            <a:r>
              <a:rPr lang="en-US" dirty="0" smtClean="0"/>
              <a:t>in cooperation with AASHTO  to do just that.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name “Every Day Counts” was chosen to capture the driving public’s urgent need for transportation facilities delivered better, faster and smarter.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defTabSz="931774">
              <a:buFont typeface="Arial" panose="020B0604020202020204" pitchFamily="34" charset="0"/>
              <a:buNone/>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072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rPr>
              <a:t>EDC is not about inventing the next "big thing".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rPr>
              <a:t>It's about taking effective, proven and market-ready technologies and getting them into widespread use.  These innovations could come from SHRP2, the AASHTO Innovation Initiative, or other 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As an EDC innovation more emphasis and resources are provided to get them into every day use.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Proven innovations and enhanced business processes promoted through EDC facilitate greater efficiency at the state and local levels, saving time and resources that can be used to deliver more projects for the same money. </a:t>
            </a:r>
            <a:r>
              <a:rPr lang="en-US" sz="1200" b="1" i="1" kern="1200" baseline="0" dirty="0" smtClean="0">
                <a:solidFill>
                  <a:schemeClr val="tx1"/>
                </a:solidFill>
                <a:effectLst/>
                <a:latin typeface="+mn-lt"/>
                <a:ea typeface="+mn-ea"/>
                <a:cs typeface="+mn-cs"/>
              </a:rPr>
              <a:t>Better-Faster-Smarter.</a:t>
            </a:r>
            <a:endParaRPr lang="en-US" baseline="0" dirty="0" smtClean="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84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Through the EDC model, FHWA works with state and local transportation agencies and industry stakeholders to identify a new collection of a dozen or so innovations to champion every two years.</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effectLst/>
                <a:latin typeface="+mn-lt"/>
                <a:ea typeface="+mn-ea"/>
                <a:cs typeface="+mn-cs"/>
              </a:rPr>
              <a:t>Innovations are selected collaboratively by stakeholders, taking into consideration market readiness, impacts, benefits and ease of adoption of the innovation.</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After selecting the EDC technologies for deployment, FHWA assembles multi-disciplinary technical teams to lead deployment efforts.  The deployment teams work to draft implementation plans, compile resources, assemble case studies, and prepare training to educate stakeholders on the selected innovations and ultimately assist in implementation and adoption of the selected innovations.</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16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DFC552-2675-4139-9E8A-B74430F5686C}" type="slidenum">
              <a:rPr lang="en-US" smtClean="0"/>
              <a:t>8</a:t>
            </a:fld>
            <a:endParaRPr lang="en-US"/>
          </a:p>
        </p:txBody>
      </p:sp>
    </p:spTree>
    <p:extLst>
      <p:ext uri="{BB962C8B-B14F-4D97-AF65-F5344CB8AC3E}">
        <p14:creationId xmlns:p14="http://schemas.microsoft.com/office/powerpoint/2010/main" val="52712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After the deployment teams are established and have developed initial implementation plans and resources, transportation leaders from across the country gather at regional summits to discuss the selected innovations and share best practices. Stakeholders attending the summit also provide feedback to the FHWA deployment teams on the proposed implementation strategies and resources agencies will need to adopt or deploy each innovation.</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smtClean="0">
              <a:solidFill>
                <a:schemeClr val="tx1"/>
              </a:solidFill>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smtClean="0">
                <a:solidFill>
                  <a:schemeClr val="tx1"/>
                </a:solidFill>
                <a:latin typeface="+mn-lt"/>
                <a:ea typeface="+mn-ea"/>
                <a:cs typeface="+mn-cs"/>
              </a:rPr>
              <a:t>These summits begin the process for states, local public agencies and Federal Lands Highway Divisions to focus on the innovations that make the most sense for their unique program needs, establish performance goals and commit to finding opportunities to get those innovations into practice over the next two years.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02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After learning about the innovations and reviewing them in State caucuses at the summits, participants take their recommendations back to their States for further discussion and development of plans for implementation over the next two years.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general, State Transportation Innovation Councils (STICs) evaluate and choose innovations that fit the state’s needs and oversee deployment efforts in the state. </a:t>
            </a:r>
            <a:r>
              <a:rPr lang="en-US" dirty="0" smtClean="0"/>
              <a:t>The STIC concept is about establishing a group of representatives from various levels of the highway community in each State to comprehensively and strategically consider all sources of innovation and to spearhead deployment efforts.  The STIC model puts the State in the driver’s seat to select the innovations that best fit the State’s unique needs and approaches and then get those innovations into practice quickly.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start the process of tracking progress on innovation deployment, FHWA’s EDC coordinators in each State gather information on the current stage of implementation for each innovation at the beginning of EDC cycle and the implementation stage goal the State plans to achieve by the time the two-year cycle ends.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Every six months, FHWA will update the status of the state of practice on the innovations.</a:t>
            </a:r>
            <a:endParaRPr lang="en-US" sz="12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4498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157256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400755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0252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321398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19833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844108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130308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315410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155538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1095259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286816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852236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1663973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3547017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3691657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3953766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532241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2212985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352799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487CE7-B936-46AD-A921-EC06807AE5B2}" type="datetimeFigureOut">
              <a:rPr lang="en-US" smtClean="0"/>
              <a:t>9/5/2018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895E38-4CD6-473E-9011-FE94F25C02E3}" type="slidenum">
              <a:rPr lang="en-US" smtClean="0"/>
              <a:t>‹#›</a:t>
            </a:fld>
            <a:endParaRPr lang="en-US" dirty="0"/>
          </a:p>
        </p:txBody>
      </p:sp>
    </p:spTree>
    <p:extLst>
      <p:ext uri="{BB962C8B-B14F-4D97-AF65-F5344CB8AC3E}">
        <p14:creationId xmlns:p14="http://schemas.microsoft.com/office/powerpoint/2010/main" val="238161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5E262B-4C90-4947-AE5A-556E0B2A5195}"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155306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5E262B-4C90-4947-AE5A-556E0B2A5195}"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25974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D5E262B-4C90-4947-AE5A-556E0B2A5195}" type="datetimeFigureOut">
              <a:rPr lang="en-US" smtClean="0"/>
              <a:t>9/4/2018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413431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5E262B-4C90-4947-AE5A-556E0B2A5195}" type="datetimeFigureOut">
              <a:rPr lang="en-US" smtClean="0"/>
              <a:t>9/4/2018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112372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E262B-4C90-4947-AE5A-556E0B2A5195}" type="datetimeFigureOut">
              <a:rPr lang="en-US" smtClean="0"/>
              <a:t>9/4/2018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144688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D5E262B-4C90-4947-AE5A-556E0B2A5195}"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2985328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D5E262B-4C90-4947-AE5A-556E0B2A5195}"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AFC946-CD25-46CB-83F0-10F0273FEA9F}" type="slidenum">
              <a:rPr lang="en-US" smtClean="0"/>
              <a:t>‹#›</a:t>
            </a:fld>
            <a:endParaRPr lang="en-US"/>
          </a:p>
        </p:txBody>
      </p:sp>
    </p:spTree>
    <p:extLst>
      <p:ext uri="{BB962C8B-B14F-4D97-AF65-F5344CB8AC3E}">
        <p14:creationId xmlns:p14="http://schemas.microsoft.com/office/powerpoint/2010/main" val="172635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D5E262B-4C90-4947-AE5A-556E0B2A5195}" type="datetimeFigureOut">
              <a:rPr lang="en-US" smtClean="0"/>
              <a:t>9/4/2018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AFC946-CD25-46CB-83F0-10F0273FEA9F}" type="slidenum">
              <a:rPr lang="en-US" smtClean="0"/>
              <a:t>‹#›</a:t>
            </a:fld>
            <a:endParaRPr lang="en-US"/>
          </a:p>
        </p:txBody>
      </p:sp>
    </p:spTree>
    <p:extLst>
      <p:ext uri="{BB962C8B-B14F-4D97-AF65-F5344CB8AC3E}">
        <p14:creationId xmlns:p14="http://schemas.microsoft.com/office/powerpoint/2010/main" val="8270844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487CE7-B936-46AD-A921-EC06807AE5B2}" type="datetimeFigureOut">
              <a:rPr lang="en-US" smtClean="0"/>
              <a:t>9/5/2018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95E38-4CD6-473E-9011-FE94F25C02E3}" type="slidenum">
              <a:rPr lang="en-US" smtClean="0"/>
              <a:t>‹#›</a:t>
            </a:fld>
            <a:endParaRPr lang="en-US" dirty="0"/>
          </a:p>
        </p:txBody>
      </p:sp>
    </p:spTree>
    <p:extLst>
      <p:ext uri="{BB962C8B-B14F-4D97-AF65-F5344CB8AC3E}">
        <p14:creationId xmlns:p14="http://schemas.microsoft.com/office/powerpoint/2010/main" val="38476645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png"/><Relationship Id="rId9"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1.ai"/></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18" Type="http://schemas.openxmlformats.org/officeDocument/2006/relationships/image" Target="../media/image29.jpeg"/><Relationship Id="rId3" Type="http://schemas.openxmlformats.org/officeDocument/2006/relationships/image" Target="../media/image15.jpeg"/><Relationship Id="rId7" Type="http://schemas.openxmlformats.org/officeDocument/2006/relationships/image" Target="../media/image19.jp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14.jpg"/><Relationship Id="rId16"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0.jpg"/><Relationship Id="rId4" Type="http://schemas.openxmlformats.org/officeDocument/2006/relationships/image" Target="../media/image16.gif"/><Relationship Id="rId9" Type="http://schemas.openxmlformats.org/officeDocument/2006/relationships/image" Target="../media/image21.jpeg"/><Relationship Id="rId1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 b="15483"/>
          <a:stretch/>
        </p:blipFill>
        <p:spPr>
          <a:xfrm>
            <a:off x="0" y="0"/>
            <a:ext cx="12192000" cy="6858000"/>
          </a:xfrm>
          <a:prstGeom prst="rect">
            <a:avLst/>
          </a:prstGeom>
        </p:spPr>
      </p:pic>
      <p:sp>
        <p:nvSpPr>
          <p:cNvPr id="2" name="Title 1"/>
          <p:cNvSpPr>
            <a:spLocks noGrp="1"/>
          </p:cNvSpPr>
          <p:nvPr>
            <p:ph type="ctrTitle"/>
          </p:nvPr>
        </p:nvSpPr>
        <p:spPr>
          <a:xfrm>
            <a:off x="886265" y="23051"/>
            <a:ext cx="11305735" cy="595927"/>
          </a:xfrm>
        </p:spPr>
        <p:txBody>
          <a:bodyPr>
            <a:noAutofit/>
          </a:bodyPr>
          <a:lstStyle/>
          <a:p>
            <a:pPr algn="r"/>
            <a:r>
              <a:rPr lang="en-US" sz="3600" dirty="0" smtClean="0">
                <a:solidFill>
                  <a:schemeClr val="bg1"/>
                </a:solidFill>
              </a:rPr>
              <a:t>Every Day Counts – Project Development Innovations</a:t>
            </a:r>
            <a:endParaRPr lang="en-US" sz="3600" dirty="0">
              <a:solidFill>
                <a:schemeClr val="bg1"/>
              </a:solidFill>
            </a:endParaRPr>
          </a:p>
        </p:txBody>
      </p:sp>
      <p:sp>
        <p:nvSpPr>
          <p:cNvPr id="3" name="Subtitle 2"/>
          <p:cNvSpPr>
            <a:spLocks noGrp="1"/>
          </p:cNvSpPr>
          <p:nvPr>
            <p:ph type="subTitle" idx="1"/>
          </p:nvPr>
        </p:nvSpPr>
        <p:spPr>
          <a:xfrm>
            <a:off x="5335792" y="781076"/>
            <a:ext cx="6856208" cy="1171179"/>
          </a:xfrm>
        </p:spPr>
        <p:txBody>
          <a:bodyPr>
            <a:normAutofit/>
          </a:bodyPr>
          <a:lstStyle/>
          <a:p>
            <a:pPr algn="r"/>
            <a:r>
              <a:rPr lang="en-US" sz="2200" dirty="0" smtClean="0">
                <a:solidFill>
                  <a:schemeClr val="bg1"/>
                </a:solidFill>
              </a:rPr>
              <a:t>2018 Partnering Conference</a:t>
            </a:r>
            <a:endParaRPr lang="en-US" sz="2200" dirty="0">
              <a:solidFill>
                <a:schemeClr val="bg1"/>
              </a:solidFill>
            </a:endParaRPr>
          </a:p>
          <a:p>
            <a:pPr algn="r"/>
            <a:r>
              <a:rPr lang="en-US" sz="2200" dirty="0" smtClean="0">
                <a:solidFill>
                  <a:schemeClr val="bg1"/>
                </a:solidFill>
              </a:rPr>
              <a:t>September 5, 2018</a:t>
            </a:r>
            <a:endParaRPr lang="en-US" sz="2200" dirty="0">
              <a:solidFill>
                <a:schemeClr val="bg1"/>
              </a:solidFill>
            </a:endParaRPr>
          </a:p>
        </p:txBody>
      </p:sp>
      <p:sp>
        <p:nvSpPr>
          <p:cNvPr id="10" name="Title 1"/>
          <p:cNvSpPr txBox="1">
            <a:spLocks/>
          </p:cNvSpPr>
          <p:nvPr/>
        </p:nvSpPr>
        <p:spPr>
          <a:xfrm>
            <a:off x="2209800" y="5528603"/>
            <a:ext cx="8383172" cy="1349132"/>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120000"/>
              </a:lnSpc>
            </a:pPr>
            <a:r>
              <a:rPr lang="en-US" sz="1800" b="1" i="1" dirty="0" smtClean="0">
                <a:solidFill>
                  <a:srgbClr val="FFFFFF"/>
                </a:solidFill>
                <a:latin typeface="Century Gothic"/>
                <a:cs typeface="Century Gothic"/>
              </a:rPr>
              <a:t>Jason </a:t>
            </a:r>
            <a:r>
              <a:rPr lang="en-US" sz="1800" b="1" i="1" dirty="0">
                <a:solidFill>
                  <a:srgbClr val="FFFFFF"/>
                </a:solidFill>
                <a:latin typeface="Century Gothic"/>
                <a:cs typeface="Century Gothic"/>
              </a:rPr>
              <a:t>J. Siwula, </a:t>
            </a:r>
            <a:r>
              <a:rPr lang="en-US" sz="1800" b="1" i="1" dirty="0" smtClean="0">
                <a:solidFill>
                  <a:srgbClr val="FFFFFF"/>
                </a:solidFill>
                <a:latin typeface="Century Gothic"/>
                <a:cs typeface="Century Gothic"/>
              </a:rPr>
              <a:t>PE</a:t>
            </a:r>
          </a:p>
          <a:p>
            <a:pPr algn="r">
              <a:lnSpc>
                <a:spcPct val="120000"/>
              </a:lnSpc>
            </a:pPr>
            <a:r>
              <a:rPr lang="en-US" sz="1800" i="1" dirty="0" smtClean="0">
                <a:solidFill>
                  <a:srgbClr val="FFFFFF"/>
                </a:solidFill>
                <a:latin typeface="Century Gothic"/>
                <a:cs typeface="Century Gothic"/>
              </a:rPr>
              <a:t>Executive Director – Office of Highway Safety</a:t>
            </a:r>
            <a:endParaRPr lang="en-US" sz="1800" i="1" dirty="0">
              <a:solidFill>
                <a:srgbClr val="FFFFFF"/>
              </a:solidFill>
              <a:latin typeface="Century Gothic"/>
              <a:cs typeface="Century Gothic"/>
            </a:endParaRPr>
          </a:p>
          <a:p>
            <a:pPr algn="r">
              <a:lnSpc>
                <a:spcPct val="120000"/>
              </a:lnSpc>
            </a:pPr>
            <a:r>
              <a:rPr lang="en-US" sz="1800" i="1" dirty="0" smtClean="0">
                <a:solidFill>
                  <a:srgbClr val="FFFFFF"/>
                </a:solidFill>
                <a:latin typeface="Century Gothic"/>
                <a:cs typeface="Century Gothic"/>
              </a:rPr>
              <a:t>Assistant State Highway </a:t>
            </a:r>
            <a:r>
              <a:rPr lang="en-US" sz="1800" i="1" dirty="0" smtClean="0">
                <a:solidFill>
                  <a:srgbClr val="FFFFFF"/>
                </a:solidFill>
                <a:latin typeface="Century Gothic"/>
                <a:cs typeface="Century Gothic"/>
              </a:rPr>
              <a:t>Engineer - Innovation</a:t>
            </a:r>
            <a:endParaRPr lang="en-US" sz="1800" i="1" dirty="0" smtClean="0">
              <a:solidFill>
                <a:srgbClr val="FFFFFF"/>
              </a:solidFill>
              <a:latin typeface="Century Gothic"/>
              <a:cs typeface="Century Gothic"/>
            </a:endParaRPr>
          </a:p>
          <a:p>
            <a:pPr algn="r">
              <a:lnSpc>
                <a:spcPct val="120000"/>
              </a:lnSpc>
            </a:pPr>
            <a:r>
              <a:rPr lang="en-US" sz="1800" i="1" dirty="0" smtClean="0">
                <a:solidFill>
                  <a:srgbClr val="FFFFFF"/>
                </a:solidFill>
                <a:latin typeface="Century Gothic"/>
                <a:cs typeface="Century Gothic"/>
              </a:rPr>
              <a:t>Kentucky Transportation Cabinet</a:t>
            </a:r>
            <a:endParaRPr lang="en-US" sz="1800" i="1" dirty="0">
              <a:solidFill>
                <a:srgbClr val="FFFFFF"/>
              </a:solidFill>
              <a:latin typeface="Century Gothic"/>
              <a:cs typeface="Century Gothic"/>
            </a:endParaRPr>
          </a:p>
          <a:p>
            <a:pPr algn="r">
              <a:lnSpc>
                <a:spcPct val="120000"/>
              </a:lnSpc>
            </a:pPr>
            <a:endParaRPr lang="en-US" sz="1800" i="1" dirty="0">
              <a:solidFill>
                <a:srgbClr val="FFFFFF"/>
              </a:solidFill>
              <a:latin typeface="Century Gothic"/>
              <a:cs typeface="Century Gothic"/>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73599"/>
            <a:ext cx="4967932" cy="8844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6001" y="5949480"/>
            <a:ext cx="852834" cy="9085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40480"/>
            <a:ext cx="2297632" cy="1688123"/>
          </a:xfrm>
          <a:prstGeom prst="rect">
            <a:avLst/>
          </a:prstGeom>
          <a:solidFill>
            <a:schemeClr val="tx1"/>
          </a:solidFill>
        </p:spPr>
      </p:pic>
    </p:spTree>
    <p:extLst>
      <p:ext uri="{BB962C8B-B14F-4D97-AF65-F5344CB8AC3E}">
        <p14:creationId xmlns:p14="http://schemas.microsoft.com/office/powerpoint/2010/main" val="1200345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958"/>
          <a:stretch/>
        </p:blipFill>
        <p:spPr bwMode="auto">
          <a:xfrm>
            <a:off x="1536738" y="5003865"/>
            <a:ext cx="9118521" cy="180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834710"/>
            <a:ext cx="10515600" cy="1325563"/>
          </a:xfrm>
        </p:spPr>
        <p:txBody>
          <a:bodyPr>
            <a:normAutofit/>
          </a:bodyPr>
          <a:lstStyle/>
          <a:p>
            <a:pPr algn="ctr"/>
            <a:r>
              <a:rPr lang="en-US" dirty="0">
                <a:solidFill>
                  <a:schemeClr val="tx1"/>
                </a:solidFill>
              </a:rPr>
              <a:t>How EDC Works: Setting Goals</a:t>
            </a:r>
          </a:p>
        </p:txBody>
      </p:sp>
      <p:sp>
        <p:nvSpPr>
          <p:cNvPr id="3" name="Content Placeholder 2"/>
          <p:cNvSpPr>
            <a:spLocks noGrp="1"/>
          </p:cNvSpPr>
          <p:nvPr>
            <p:ph idx="1"/>
          </p:nvPr>
        </p:nvSpPr>
        <p:spPr>
          <a:xfrm>
            <a:off x="2538984" y="2004290"/>
            <a:ext cx="7114032" cy="5224571"/>
          </a:xfrm>
        </p:spPr>
        <p:txBody>
          <a:bodyPr>
            <a:normAutofit/>
          </a:bodyPr>
          <a:lstStyle/>
          <a:p>
            <a:pPr marL="0" indent="0" algn="ctr">
              <a:buNone/>
            </a:pPr>
            <a:r>
              <a:rPr lang="en-US" dirty="0" smtClean="0">
                <a:solidFill>
                  <a:schemeClr val="bg1"/>
                </a:solidFill>
                <a:latin typeface="+mn-lt"/>
              </a:rPr>
              <a:t>States select innovations for deployment and establish goals for level of implementation</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1004"/>
          <a:stretch/>
        </p:blipFill>
        <p:spPr bwMode="auto">
          <a:xfrm>
            <a:off x="1536738" y="2160273"/>
            <a:ext cx="9118524" cy="321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312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eer exchange\bridge site_peer excha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8386">
            <a:off x="7751733" y="3462448"/>
            <a:ext cx="4017173" cy="3012879"/>
          </a:xfrm>
          <a:prstGeom prst="rect">
            <a:avLst/>
          </a:prstGeom>
          <a:noFill/>
          <a:effectLst>
            <a:softEdge rad="5461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762288"/>
            <a:ext cx="10515600" cy="1325563"/>
          </a:xfrm>
        </p:spPr>
        <p:txBody>
          <a:bodyPr>
            <a:normAutofit/>
          </a:bodyPr>
          <a:lstStyle/>
          <a:p>
            <a:pPr algn="ctr"/>
            <a:r>
              <a:rPr lang="en-US" dirty="0">
                <a:solidFill>
                  <a:schemeClr val="tx1"/>
                </a:solidFill>
              </a:rPr>
              <a:t>How EDC Works: Deployment</a:t>
            </a:r>
          </a:p>
        </p:txBody>
      </p:sp>
      <p:sp>
        <p:nvSpPr>
          <p:cNvPr id="3" name="Content Placeholder 2"/>
          <p:cNvSpPr>
            <a:spLocks noGrp="1"/>
          </p:cNvSpPr>
          <p:nvPr>
            <p:ph idx="1"/>
          </p:nvPr>
        </p:nvSpPr>
        <p:spPr>
          <a:xfrm>
            <a:off x="2189018" y="1826847"/>
            <a:ext cx="7813964" cy="5031153"/>
          </a:xfrm>
        </p:spPr>
        <p:txBody>
          <a:bodyPr>
            <a:normAutofit/>
          </a:bodyPr>
          <a:lstStyle/>
          <a:p>
            <a:pPr marL="0" indent="0">
              <a:buNone/>
            </a:pPr>
            <a:r>
              <a:rPr lang="en-US" sz="2800" dirty="0" smtClean="0">
                <a:solidFill>
                  <a:schemeClr val="tx1"/>
                </a:solidFill>
                <a:latin typeface="+mn-lt"/>
              </a:rPr>
              <a:t>Multidisciplinary </a:t>
            </a:r>
            <a:r>
              <a:rPr lang="en-US" sz="2800" dirty="0">
                <a:solidFill>
                  <a:schemeClr val="tx1"/>
                </a:solidFill>
                <a:latin typeface="+mn-lt"/>
              </a:rPr>
              <a:t>d</a:t>
            </a:r>
            <a:r>
              <a:rPr lang="en-US" sz="2800" dirty="0" smtClean="0">
                <a:solidFill>
                  <a:schemeClr val="tx1"/>
                </a:solidFill>
                <a:latin typeface="+mn-lt"/>
              </a:rPr>
              <a:t>eployment teams:</a:t>
            </a:r>
          </a:p>
          <a:p>
            <a:r>
              <a:rPr lang="en-US" sz="2800" dirty="0" smtClean="0">
                <a:solidFill>
                  <a:schemeClr val="tx1"/>
                </a:solidFill>
                <a:latin typeface="+mn-lt"/>
              </a:rPr>
              <a:t>Finalize implementation plans</a:t>
            </a:r>
          </a:p>
          <a:p>
            <a:r>
              <a:rPr lang="en-US" sz="2800" dirty="0" smtClean="0">
                <a:solidFill>
                  <a:schemeClr val="tx1"/>
                </a:solidFill>
                <a:latin typeface="+mn-lt"/>
              </a:rPr>
              <a:t>Provide technical assistance and support:</a:t>
            </a:r>
          </a:p>
          <a:p>
            <a:pPr lvl="1"/>
            <a:r>
              <a:rPr lang="en-US" sz="2400" dirty="0">
                <a:solidFill>
                  <a:schemeClr val="tx1"/>
                </a:solidFill>
                <a:latin typeface="+mn-lt"/>
              </a:rPr>
              <a:t>Training</a:t>
            </a:r>
          </a:p>
          <a:p>
            <a:pPr lvl="1"/>
            <a:r>
              <a:rPr lang="en-US" sz="2400" dirty="0">
                <a:solidFill>
                  <a:schemeClr val="tx1"/>
                </a:solidFill>
                <a:latin typeface="+mn-lt"/>
              </a:rPr>
              <a:t>Webinars and workshops</a:t>
            </a:r>
          </a:p>
          <a:p>
            <a:pPr lvl="1"/>
            <a:r>
              <a:rPr lang="en-US" sz="2400" dirty="0">
                <a:solidFill>
                  <a:schemeClr val="tx1"/>
                </a:solidFill>
                <a:latin typeface="+mn-lt"/>
              </a:rPr>
              <a:t>Demonstrations and peer exchanges</a:t>
            </a:r>
          </a:p>
          <a:p>
            <a:pPr lvl="1"/>
            <a:r>
              <a:rPr lang="en-US" sz="2400" dirty="0">
                <a:solidFill>
                  <a:schemeClr val="tx1"/>
                </a:solidFill>
                <a:latin typeface="+mn-lt"/>
              </a:rPr>
              <a:t>Case studies</a:t>
            </a:r>
          </a:p>
          <a:p>
            <a:pPr lvl="1"/>
            <a:r>
              <a:rPr lang="en-US" sz="2400" dirty="0">
                <a:solidFill>
                  <a:schemeClr val="tx1"/>
                </a:solidFill>
                <a:latin typeface="+mn-lt"/>
              </a:rPr>
              <a:t>Guidance and specifications</a:t>
            </a:r>
          </a:p>
          <a:p>
            <a:endParaRPr lang="en-US" dirty="0" smtClean="0">
              <a:solidFill>
                <a:schemeClr val="tx1"/>
              </a:solidFill>
              <a:latin typeface="+mn-lt"/>
            </a:endParaRPr>
          </a:p>
          <a:p>
            <a:endParaRPr lang="en-US" dirty="0" smtClean="0">
              <a:solidFill>
                <a:schemeClr val="tx1"/>
              </a:solidFill>
              <a:latin typeface="+mn-lt"/>
            </a:endParaRPr>
          </a:p>
        </p:txBody>
      </p:sp>
    </p:spTree>
    <p:extLst>
      <p:ext uri="{BB962C8B-B14F-4D97-AF65-F5344CB8AC3E}">
        <p14:creationId xmlns:p14="http://schemas.microsoft.com/office/powerpoint/2010/main" val="4278115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521" y="690745"/>
            <a:ext cx="10515600" cy="1325563"/>
          </a:xfrm>
        </p:spPr>
        <p:txBody>
          <a:bodyPr>
            <a:normAutofit/>
          </a:bodyPr>
          <a:lstStyle/>
          <a:p>
            <a:pPr algn="ctr"/>
            <a:r>
              <a:rPr lang="en-US" sz="3600" dirty="0">
                <a:solidFill>
                  <a:schemeClr val="tx1"/>
                </a:solidFill>
              </a:rPr>
              <a:t>How EDC Works: Reporting</a:t>
            </a:r>
          </a:p>
        </p:txBody>
      </p:sp>
      <p:sp>
        <p:nvSpPr>
          <p:cNvPr id="3" name="Content Placeholder 2"/>
          <p:cNvSpPr>
            <a:spLocks noGrp="1"/>
          </p:cNvSpPr>
          <p:nvPr>
            <p:ph idx="1"/>
          </p:nvPr>
        </p:nvSpPr>
        <p:spPr>
          <a:xfrm>
            <a:off x="1981200" y="1690322"/>
            <a:ext cx="8390242" cy="5031153"/>
          </a:xfrm>
        </p:spPr>
        <p:txBody>
          <a:bodyPr>
            <a:normAutofit/>
          </a:bodyPr>
          <a:lstStyle/>
          <a:p>
            <a:pPr marL="0" indent="0">
              <a:buNone/>
            </a:pPr>
            <a:r>
              <a:rPr lang="en-US" sz="2400" dirty="0">
                <a:solidFill>
                  <a:schemeClr val="tx1"/>
                </a:solidFill>
                <a:latin typeface="+mn-lt"/>
              </a:rPr>
              <a:t>FHWA monitors and reports on state-of-the-practice and successes in accelerating deployment of selected innovations:</a:t>
            </a:r>
          </a:p>
          <a:p>
            <a:r>
              <a:rPr lang="en-US" dirty="0" smtClean="0">
                <a:solidFill>
                  <a:schemeClr val="tx1"/>
                </a:solidFill>
                <a:latin typeface="+mn-lt"/>
              </a:rPr>
              <a:t>Website</a:t>
            </a:r>
          </a:p>
          <a:p>
            <a:r>
              <a:rPr lang="en-US" dirty="0" smtClean="0">
                <a:solidFill>
                  <a:schemeClr val="tx1"/>
                </a:solidFill>
                <a:latin typeface="+mn-lt"/>
              </a:rPr>
              <a:t>EDC News (weekly e-newsletter)</a:t>
            </a:r>
          </a:p>
          <a:p>
            <a:r>
              <a:rPr lang="en-US" dirty="0" smtClean="0">
                <a:solidFill>
                  <a:schemeClr val="tx1"/>
                </a:solidFill>
                <a:latin typeface="+mn-lt"/>
              </a:rPr>
              <a:t>Innovator (bi-monthly e-newsletter)</a:t>
            </a:r>
          </a:p>
          <a:p>
            <a:r>
              <a:rPr lang="en-US" dirty="0" smtClean="0">
                <a:solidFill>
                  <a:schemeClr val="tx1"/>
                </a:solidFill>
                <a:latin typeface="+mn-lt"/>
              </a:rPr>
              <a:t>Progress reports</a:t>
            </a:r>
          </a:p>
          <a:p>
            <a:r>
              <a:rPr lang="en-US" dirty="0" smtClean="0">
                <a:solidFill>
                  <a:schemeClr val="tx1"/>
                </a:solidFill>
                <a:latin typeface="+mn-lt"/>
              </a:rPr>
              <a:t>Articles</a:t>
            </a:r>
          </a:p>
          <a:p>
            <a:r>
              <a:rPr lang="en-US" dirty="0" smtClean="0">
                <a:solidFill>
                  <a:schemeClr val="tx1"/>
                </a:solidFill>
                <a:latin typeface="+mn-lt"/>
              </a:rPr>
              <a:t>Videos</a:t>
            </a:r>
          </a:p>
          <a:p>
            <a:pPr lvl="1"/>
            <a:endParaRPr lang="en-US" dirty="0" smtClean="0">
              <a:solidFill>
                <a:schemeClr val="tx1"/>
              </a:solidFill>
              <a:latin typeface="+mn-lt"/>
            </a:endParaRPr>
          </a:p>
          <a:p>
            <a:endParaRPr lang="en-US" dirty="0" smtClean="0">
              <a:solidFill>
                <a:schemeClr val="tx1"/>
              </a:solidFill>
              <a:latin typeface="+mn-lt"/>
            </a:endParaRPr>
          </a:p>
          <a:p>
            <a:endParaRPr lang="en-US" dirty="0" smtClean="0">
              <a:solidFill>
                <a:schemeClr val="tx1"/>
              </a:solidFill>
              <a:latin typeface="+mn-lt"/>
            </a:endParaRPr>
          </a:p>
        </p:txBody>
      </p:sp>
      <p:pic>
        <p:nvPicPr>
          <p:cNvPr id="8" name="Picture 2" descr="C:\Users\scott.wolf\Desktop\downlo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217"/>
          <a:stretch/>
        </p:blipFill>
        <p:spPr bwMode="auto">
          <a:xfrm rot="21329789">
            <a:off x="6902344" y="4419420"/>
            <a:ext cx="1923046" cy="2159731"/>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32" t="32187" r="27687" b="12871"/>
          <a:stretch/>
        </p:blipFill>
        <p:spPr bwMode="auto">
          <a:xfrm>
            <a:off x="4726482" y="5026654"/>
            <a:ext cx="2356824" cy="1593728"/>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361465">
            <a:off x="8719651" y="4089622"/>
            <a:ext cx="1881772" cy="2434679"/>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112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6179"/>
            <a:ext cx="10515600" cy="1325563"/>
          </a:xfrm>
        </p:spPr>
        <p:txBody>
          <a:bodyPr>
            <a:normAutofit/>
          </a:bodyPr>
          <a:lstStyle/>
          <a:p>
            <a:pPr algn="ctr"/>
            <a:r>
              <a:rPr lang="en-US" sz="3600" dirty="0">
                <a:solidFill>
                  <a:schemeClr val="tx1"/>
                </a:solidFill>
              </a:rPr>
              <a:t>How EDC Works: Incentives</a:t>
            </a:r>
          </a:p>
        </p:txBody>
      </p:sp>
      <p:sp>
        <p:nvSpPr>
          <p:cNvPr id="3" name="Content Placeholder 2"/>
          <p:cNvSpPr>
            <a:spLocks noGrp="1"/>
          </p:cNvSpPr>
          <p:nvPr>
            <p:ph idx="1"/>
          </p:nvPr>
        </p:nvSpPr>
        <p:spPr>
          <a:xfrm>
            <a:off x="1547447" y="1880062"/>
            <a:ext cx="8426548" cy="4844295"/>
          </a:xfrm>
        </p:spPr>
        <p:txBody>
          <a:bodyPr>
            <a:normAutofit/>
          </a:bodyPr>
          <a:lstStyle/>
          <a:p>
            <a:pPr marL="0" indent="0">
              <a:buNone/>
            </a:pPr>
            <a:r>
              <a:rPr lang="en-US" sz="2400" dirty="0">
                <a:solidFill>
                  <a:schemeClr val="tx1"/>
                </a:solidFill>
                <a:latin typeface="+mn-lt"/>
              </a:rPr>
              <a:t>Funding incentive programs:</a:t>
            </a:r>
          </a:p>
          <a:p>
            <a:r>
              <a:rPr lang="en-US" sz="2400" b="1" dirty="0" smtClean="0">
                <a:solidFill>
                  <a:schemeClr val="tx1"/>
                </a:solidFill>
              </a:rPr>
              <a:t>State Transportation Innovation Council (STIC) </a:t>
            </a:r>
            <a:r>
              <a:rPr lang="en-US" sz="2400" b="1" dirty="0">
                <a:solidFill>
                  <a:schemeClr val="tx1"/>
                </a:solidFill>
              </a:rPr>
              <a:t>Incentive </a:t>
            </a:r>
            <a:r>
              <a:rPr lang="en-US" sz="2400" b="1" dirty="0" smtClean="0">
                <a:solidFill>
                  <a:schemeClr val="tx1"/>
                </a:solidFill>
              </a:rPr>
              <a:t>Program</a:t>
            </a:r>
          </a:p>
          <a:p>
            <a:pPr lvl="1"/>
            <a:r>
              <a:rPr lang="en-US" sz="2400" dirty="0">
                <a:solidFill>
                  <a:schemeClr val="tx1"/>
                </a:solidFill>
                <a:latin typeface="+mj-lt"/>
              </a:rPr>
              <a:t>Up to $100,000 available to each STIC per year</a:t>
            </a:r>
          </a:p>
          <a:p>
            <a:pPr lvl="1"/>
            <a:r>
              <a:rPr lang="en-US" sz="2400" dirty="0">
                <a:solidFill>
                  <a:schemeClr val="tx1"/>
                </a:solidFill>
                <a:latin typeface="+mj-lt"/>
              </a:rPr>
              <a:t>Fund activities that have a statewide impact on making an innovation a standard practice</a:t>
            </a:r>
          </a:p>
          <a:p>
            <a:pPr lvl="1"/>
            <a:endParaRPr lang="en-US" sz="1400" b="1" dirty="0">
              <a:solidFill>
                <a:schemeClr val="tx1"/>
              </a:solidFill>
              <a:latin typeface="+mn-lt"/>
            </a:endParaRPr>
          </a:p>
          <a:p>
            <a:r>
              <a:rPr lang="en-US" sz="2400" b="1" dirty="0" smtClean="0">
                <a:solidFill>
                  <a:schemeClr val="tx1"/>
                </a:solidFill>
              </a:rPr>
              <a:t>Accelerated </a:t>
            </a:r>
            <a:r>
              <a:rPr lang="en-US" sz="2400" b="1" dirty="0">
                <a:solidFill>
                  <a:schemeClr val="tx1"/>
                </a:solidFill>
              </a:rPr>
              <a:t>Innovation Deployment (AID) Demonstration Program</a:t>
            </a:r>
          </a:p>
          <a:p>
            <a:pPr lvl="1"/>
            <a:r>
              <a:rPr lang="en-US" sz="2400" dirty="0">
                <a:solidFill>
                  <a:schemeClr val="tx1"/>
                </a:solidFill>
                <a:latin typeface="+mj-lt"/>
              </a:rPr>
              <a:t>Incentive funding (up to a maximum of $1,000,000) to offset risk of using an innovation on a project</a:t>
            </a:r>
          </a:p>
          <a:p>
            <a:pPr lvl="2"/>
            <a:endParaRPr lang="en-US" dirty="0" smtClean="0">
              <a:solidFill>
                <a:schemeClr val="tx1"/>
              </a:solidFill>
              <a:latin typeface="+mn-lt"/>
            </a:endParaRPr>
          </a:p>
          <a:p>
            <a:endParaRPr lang="en-US" dirty="0" smtClean="0">
              <a:solidFill>
                <a:schemeClr val="tx1"/>
              </a:solidFill>
              <a:latin typeface="+mn-lt"/>
            </a:endParaRPr>
          </a:p>
          <a:p>
            <a:endParaRPr lang="en-US" dirty="0" smtClean="0">
              <a:solidFill>
                <a:schemeClr val="tx1"/>
              </a:solidFill>
              <a:latin typeface="+mn-lt"/>
            </a:endParaRPr>
          </a:p>
        </p:txBody>
      </p:sp>
      <p:pic>
        <p:nvPicPr>
          <p:cNvPr id="4098" name="Picture 2" descr="C:\Users\scott.wolf\AppData\Local\Microsoft\Windows\Temporary Internet Files\Content.IE5\U945H5XI\carrot-on-a-stick-thumb[1].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753" t="3363" r="4584" b="6149"/>
          <a:stretch/>
        </p:blipFill>
        <p:spPr bwMode="auto">
          <a:xfrm flipH="1">
            <a:off x="9782183" y="1303539"/>
            <a:ext cx="1571617" cy="323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699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327" y="2232025"/>
            <a:ext cx="7323010" cy="4351338"/>
          </a:xfrm>
        </p:spPr>
        <p:txBody>
          <a:bodyPr>
            <a:normAutofit/>
          </a:bodyPr>
          <a:lstStyle/>
          <a:p>
            <a:endParaRPr lang="en-US" dirty="0" smtClean="0">
              <a:solidFill>
                <a:schemeClr val="tx1"/>
              </a:solidFill>
            </a:endParaRPr>
          </a:p>
          <a:p>
            <a:r>
              <a:rPr lang="en-US" sz="3200" dirty="0" smtClean="0">
                <a:solidFill>
                  <a:schemeClr val="tx1"/>
                </a:solidFill>
              </a:rPr>
              <a:t>Accelerated Innovation Deployment Demonstration Grant for $1,000,000 from FHWA (approximately $3,000,000 total cost)</a:t>
            </a:r>
          </a:p>
          <a:p>
            <a:endParaRPr lang="en-US" sz="3200" dirty="0" smtClean="0">
              <a:solidFill>
                <a:schemeClr val="tx1"/>
              </a:solidFill>
            </a:endParaRPr>
          </a:p>
          <a:p>
            <a:r>
              <a:rPr lang="en-US" sz="3200" dirty="0" smtClean="0">
                <a:solidFill>
                  <a:schemeClr val="tx1"/>
                </a:solidFill>
              </a:rPr>
              <a:t>Opened to traffic in August 2015</a:t>
            </a:r>
          </a:p>
          <a:p>
            <a:endParaRPr lang="en-US" dirty="0">
              <a:solidFill>
                <a:schemeClr val="tx1"/>
              </a:solidFill>
            </a:endParaRPr>
          </a:p>
        </p:txBody>
      </p:sp>
      <p:pic>
        <p:nvPicPr>
          <p:cNvPr id="5" name="Content Placeholder 4" descr="Laurel Roundabout.jpg"/>
          <p:cNvPicPr>
            <a:picLocks noChangeAspect="1"/>
          </p:cNvPicPr>
          <p:nvPr/>
        </p:nvPicPr>
        <p:blipFill>
          <a:blip r:embed="rId2"/>
          <a:stretch>
            <a:fillRect/>
          </a:stretch>
        </p:blipFill>
        <p:spPr>
          <a:xfrm>
            <a:off x="7736337" y="3112654"/>
            <a:ext cx="4455663" cy="3341747"/>
          </a:xfrm>
          <a:prstGeom prst="rect">
            <a:avLst/>
          </a:prstGeom>
        </p:spPr>
      </p:pic>
      <p:sp>
        <p:nvSpPr>
          <p:cNvPr id="9" name="Title 1"/>
          <p:cNvSpPr txBox="1">
            <a:spLocks/>
          </p:cNvSpPr>
          <p:nvPr/>
        </p:nvSpPr>
        <p:spPr>
          <a:xfrm>
            <a:off x="838200" y="931832"/>
            <a:ext cx="10515600"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CASE STUDY – Laurel County Roundabout</a:t>
            </a:r>
            <a:br>
              <a:rPr lang="en-US" dirty="0" smtClean="0">
                <a:solidFill>
                  <a:schemeClr val="tx1"/>
                </a:solidFill>
              </a:rPr>
            </a:br>
            <a:endParaRPr lang="en-US" dirty="0">
              <a:solidFill>
                <a:schemeClr val="tx1"/>
              </a:solidFill>
            </a:endParaRPr>
          </a:p>
        </p:txBody>
      </p:sp>
    </p:spTree>
    <p:extLst>
      <p:ext uri="{BB962C8B-B14F-4D97-AF65-F5344CB8AC3E}">
        <p14:creationId xmlns:p14="http://schemas.microsoft.com/office/powerpoint/2010/main" val="2649202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1832"/>
            <a:ext cx="10515600" cy="1325563"/>
          </a:xfrm>
        </p:spPr>
        <p:txBody>
          <a:bodyPr/>
          <a:lstStyle/>
          <a:p>
            <a:r>
              <a:rPr lang="en-US" dirty="0" smtClean="0">
                <a:solidFill>
                  <a:schemeClr val="tx1"/>
                </a:solidFill>
              </a:rPr>
              <a:t>AID Demo - Pre-existing Condition</a:t>
            </a:r>
            <a:endParaRPr lang="en-US" dirty="0">
              <a:solidFill>
                <a:schemeClr val="tx1"/>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8389" y="1885070"/>
            <a:ext cx="6315222" cy="4516219"/>
          </a:xfrm>
          <a:prstGeom prst="rect">
            <a:avLst/>
          </a:prstGeom>
        </p:spPr>
      </p:pic>
    </p:spTree>
    <p:extLst>
      <p:ext uri="{BB962C8B-B14F-4D97-AF65-F5344CB8AC3E}">
        <p14:creationId xmlns:p14="http://schemas.microsoft.com/office/powerpoint/2010/main" val="1124796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7707"/>
            <a:ext cx="10515600" cy="1325563"/>
          </a:xfrm>
        </p:spPr>
        <p:txBody>
          <a:bodyPr/>
          <a:lstStyle/>
          <a:p>
            <a:r>
              <a:rPr lang="en-US" dirty="0" smtClean="0">
                <a:solidFill>
                  <a:schemeClr val="tx1"/>
                </a:solidFill>
              </a:rPr>
              <a:t>AID Demo - Challenge</a:t>
            </a:r>
            <a:endParaRPr lang="en-US" dirty="0">
              <a:solidFill>
                <a:schemeClr val="tx1"/>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8700" y="1730327"/>
            <a:ext cx="10134600" cy="4951827"/>
          </a:xfrm>
          <a:prstGeom prst="rect">
            <a:avLst/>
          </a:prstGeom>
        </p:spPr>
      </p:pic>
    </p:spTree>
    <p:extLst>
      <p:ext uri="{BB962C8B-B14F-4D97-AF65-F5344CB8AC3E}">
        <p14:creationId xmlns:p14="http://schemas.microsoft.com/office/powerpoint/2010/main" val="3769806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2011"/>
            <a:ext cx="10515600" cy="1325563"/>
          </a:xfrm>
        </p:spPr>
        <p:txBody>
          <a:bodyPr/>
          <a:lstStyle/>
          <a:p>
            <a:r>
              <a:rPr lang="en-US" dirty="0" smtClean="0">
                <a:solidFill>
                  <a:schemeClr val="tx1"/>
                </a:solidFill>
              </a:rPr>
              <a:t>AID Demo -Solution</a:t>
            </a:r>
            <a:endParaRPr lang="en-US" dirty="0">
              <a:solidFill>
                <a:schemeClr val="tx1"/>
              </a:solidFill>
            </a:endParaRPr>
          </a:p>
        </p:txBody>
      </p:sp>
      <p:pic>
        <p:nvPicPr>
          <p:cNvPr id="6" name="Content Placeholder 4"/>
          <p:cNvPicPr>
            <a:picLocks/>
          </p:cNvPicPr>
          <p:nvPr/>
        </p:nvPicPr>
        <p:blipFill rotWithShape="1">
          <a:blip r:embed="rId2" cstate="print">
            <a:extLst>
              <a:ext uri="{28A0092B-C50C-407E-A947-70E740481C1C}">
                <a14:useLocalDpi xmlns:a14="http://schemas.microsoft.com/office/drawing/2010/main" val="0"/>
              </a:ext>
            </a:extLst>
          </a:blip>
          <a:stretch/>
        </p:blipFill>
        <p:spPr bwMode="auto">
          <a:xfrm>
            <a:off x="1028700" y="1730326"/>
            <a:ext cx="10134600" cy="49518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1064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452" y="3241474"/>
            <a:ext cx="12192000" cy="1325563"/>
          </a:xfrm>
        </p:spPr>
        <p:txBody>
          <a:bodyPr/>
          <a:lstStyle/>
          <a:p>
            <a:pPr algn="ctr"/>
            <a:r>
              <a:rPr lang="en-US" dirty="0" smtClean="0">
                <a:solidFill>
                  <a:schemeClr val="tx1"/>
                </a:solidFill>
              </a:rPr>
              <a:t>EDC 5 Innovations</a:t>
            </a:r>
            <a:endParaRPr lang="en-US" dirty="0">
              <a:solidFill>
                <a:schemeClr val="tx1"/>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00" y="0"/>
            <a:ext cx="6159082" cy="132236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 y="1322363"/>
            <a:ext cx="6104453" cy="13223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857" y="1322363"/>
            <a:ext cx="6082143" cy="133512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856" y="2646262"/>
            <a:ext cx="6082143" cy="131136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 y="2657492"/>
            <a:ext cx="6104452" cy="131543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403" y="4618"/>
            <a:ext cx="6096000" cy="131774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51" y="3977315"/>
            <a:ext cx="6079096" cy="131543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0" y="5273062"/>
            <a:ext cx="6092953" cy="158493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7547" y="3957624"/>
            <a:ext cx="6096001" cy="1315438"/>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1403" y="5273062"/>
            <a:ext cx="6065239" cy="1584938"/>
          </a:xfrm>
          <a:prstGeom prst="rect">
            <a:avLst/>
          </a:prstGeom>
        </p:spPr>
      </p:pic>
    </p:spTree>
    <p:extLst>
      <p:ext uri="{BB962C8B-B14F-4D97-AF65-F5344CB8AC3E}">
        <p14:creationId xmlns:p14="http://schemas.microsoft.com/office/powerpoint/2010/main" val="391509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smtClean="0">
                <a:solidFill>
                  <a:schemeClr val="tx1"/>
                </a:solidFill>
              </a:rPr>
              <a:t>Advanced </a:t>
            </a:r>
            <a:r>
              <a:rPr lang="en-US" dirty="0">
                <a:solidFill>
                  <a:schemeClr val="tx1"/>
                </a:solidFill>
              </a:rPr>
              <a:t>Geotechnical Exploration Methods</a:t>
            </a:r>
            <a:endParaRPr lang="en-US" dirty="0">
              <a:solidFill>
                <a:schemeClr val="tx1"/>
              </a:solidFill>
            </a:endParaRPr>
          </a:p>
        </p:txBody>
      </p:sp>
      <p:sp>
        <p:nvSpPr>
          <p:cNvPr id="9" name="Content Placeholder 2"/>
          <p:cNvSpPr txBox="1">
            <a:spLocks/>
          </p:cNvSpPr>
          <p:nvPr/>
        </p:nvSpPr>
        <p:spPr>
          <a:xfrm>
            <a:off x="1163781" y="1020040"/>
            <a:ext cx="8229599"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Improved solutions and nondestructive methods for generating the geotechnical profiles used for project </a:t>
            </a:r>
            <a:r>
              <a:rPr lang="en-US" sz="2400" dirty="0" smtClean="0">
                <a:solidFill>
                  <a:schemeClr val="tx1"/>
                </a:solidFill>
                <a:latin typeface="+mn-lt"/>
                <a:cs typeface="+mn-cs"/>
              </a:rPr>
              <a:t>design</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Reduced Risk</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Improved Quality</a:t>
            </a:r>
          </a:p>
          <a:p>
            <a:pPr lvl="1">
              <a:spcBef>
                <a:spcPts val="1000"/>
              </a:spcBef>
              <a:buClr>
                <a:schemeClr val="accent1"/>
              </a:buClr>
              <a:buSzPct val="80000"/>
              <a:buFont typeface="Wingdings 3" charset="2"/>
              <a:buChar char=""/>
            </a:pPr>
            <a:r>
              <a:rPr lang="en-US" sz="2400" dirty="0" smtClean="0">
                <a:latin typeface="+mn-lt"/>
                <a:cs typeface="+mn-cs"/>
              </a:rPr>
              <a:t>Accelerated Project Delivery</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9120"/>
            <a:ext cx="12192000" cy="2492086"/>
          </a:xfrm>
          <a:prstGeom prst="rect">
            <a:avLst/>
          </a:prstGeom>
        </p:spPr>
      </p:pic>
    </p:spTree>
    <p:extLst>
      <p:ext uri="{BB962C8B-B14F-4D97-AF65-F5344CB8AC3E}">
        <p14:creationId xmlns:p14="http://schemas.microsoft.com/office/powerpoint/2010/main" val="62156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33366" y="0"/>
            <a:ext cx="10325267" cy="6879523"/>
          </a:xfrm>
        </p:spPr>
      </p:pic>
    </p:spTree>
    <p:extLst>
      <p:ext uri="{BB962C8B-B14F-4D97-AF65-F5344CB8AC3E}">
        <p14:creationId xmlns:p14="http://schemas.microsoft.com/office/powerpoint/2010/main" val="1522123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Collaborative Hydraulics: Advancing to the Next Generation of Engineering (CHANGE)</a:t>
            </a:r>
            <a:endParaRPr lang="en-US" dirty="0">
              <a:solidFill>
                <a:schemeClr val="tx1"/>
              </a:solidFill>
            </a:endParaRPr>
          </a:p>
        </p:txBody>
      </p:sp>
      <p:sp>
        <p:nvSpPr>
          <p:cNvPr id="9" name="Content Placeholder 2"/>
          <p:cNvSpPr txBox="1">
            <a:spLocks/>
          </p:cNvSpPr>
          <p:nvPr/>
        </p:nvSpPr>
        <p:spPr>
          <a:xfrm>
            <a:off x="1163781" y="1515591"/>
            <a:ext cx="8811492" cy="45356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Next-generation hydraulic tools improve the understanding of complex interactions between river or coastal environments and transportation </a:t>
            </a:r>
            <a:r>
              <a:rPr lang="en-US" sz="2400" dirty="0" smtClean="0">
                <a:solidFill>
                  <a:schemeClr val="tx1"/>
                </a:solidFill>
                <a:latin typeface="+mn-lt"/>
                <a:cs typeface="+mn-cs"/>
              </a:rPr>
              <a:t>assets</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Improved Quality and Resiliency</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Enhanced Collaboration</a:t>
            </a:r>
          </a:p>
          <a:p>
            <a:pPr lvl="1">
              <a:spcBef>
                <a:spcPts val="1000"/>
              </a:spcBef>
              <a:buClr>
                <a:schemeClr val="accent1"/>
              </a:buClr>
              <a:buSzPct val="80000"/>
              <a:buFont typeface="Wingdings 3" charset="2"/>
              <a:buChar char=""/>
            </a:pPr>
            <a:r>
              <a:rPr lang="en-US" sz="2400" dirty="0" smtClean="0">
                <a:latin typeface="+mn-lt"/>
                <a:cs typeface="+mn-cs"/>
              </a:rPr>
              <a:t>Streamlined Delivery</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8256"/>
            <a:ext cx="12192000" cy="2142950"/>
          </a:xfrm>
          <a:prstGeom prst="rect">
            <a:avLst/>
          </a:prstGeom>
        </p:spPr>
      </p:pic>
    </p:spTree>
    <p:extLst>
      <p:ext uri="{BB962C8B-B14F-4D97-AF65-F5344CB8AC3E}">
        <p14:creationId xmlns:p14="http://schemas.microsoft.com/office/powerpoint/2010/main" val="24716356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Project Bundling</a:t>
            </a:r>
            <a:endParaRPr lang="en-US" dirty="0">
              <a:solidFill>
                <a:schemeClr val="tx1"/>
              </a:solidFill>
            </a:endParaRPr>
          </a:p>
        </p:txBody>
      </p:sp>
      <p:sp>
        <p:nvSpPr>
          <p:cNvPr id="9" name="Content Placeholder 2"/>
          <p:cNvSpPr txBox="1">
            <a:spLocks/>
          </p:cNvSpPr>
          <p:nvPr/>
        </p:nvSpPr>
        <p:spPr>
          <a:xfrm>
            <a:off x="1163781" y="1020040"/>
            <a:ext cx="8229599"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smtClean="0">
                <a:solidFill>
                  <a:schemeClr val="tx1"/>
                </a:solidFill>
                <a:latin typeface="+mn-lt"/>
                <a:cs typeface="+mn-cs"/>
              </a:rPr>
              <a:t>Awarding </a:t>
            </a:r>
            <a:r>
              <a:rPr lang="en-US" sz="2400" dirty="0">
                <a:solidFill>
                  <a:schemeClr val="tx1"/>
                </a:solidFill>
                <a:latin typeface="+mn-lt"/>
                <a:cs typeface="+mn-cs"/>
              </a:rPr>
              <a:t>a single contract for several preservation, rehabilitation, or replacement </a:t>
            </a:r>
            <a:r>
              <a:rPr lang="en-US" sz="2400" dirty="0" smtClean="0">
                <a:solidFill>
                  <a:schemeClr val="tx1"/>
                </a:solidFill>
                <a:latin typeface="+mn-lt"/>
                <a:cs typeface="+mn-cs"/>
              </a:rPr>
              <a:t>projects</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Expedited Project Delivery</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Reduced Cost</a:t>
            </a:r>
          </a:p>
          <a:p>
            <a:pPr lvl="1">
              <a:spcBef>
                <a:spcPts val="1000"/>
              </a:spcBef>
              <a:buClr>
                <a:schemeClr val="accent1"/>
              </a:buClr>
              <a:buSzPct val="80000"/>
              <a:buFont typeface="Wingdings 3" charset="2"/>
              <a:buChar char=""/>
            </a:pPr>
            <a:r>
              <a:rPr lang="en-US" sz="2400" dirty="0" smtClean="0">
                <a:latin typeface="+mn-lt"/>
                <a:cs typeface="+mn-cs"/>
              </a:rPr>
              <a:t>Efficiency</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9120"/>
            <a:ext cx="12192000" cy="2492086"/>
          </a:xfrm>
          <a:prstGeom prst="rect">
            <a:avLst/>
          </a:prstGeom>
        </p:spPr>
      </p:pic>
    </p:spTree>
    <p:extLst>
      <p:ext uri="{BB962C8B-B14F-4D97-AF65-F5344CB8AC3E}">
        <p14:creationId xmlns:p14="http://schemas.microsoft.com/office/powerpoint/2010/main" val="503320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Reducing Rural Roadway Departures</a:t>
            </a:r>
            <a:endParaRPr lang="en-US" dirty="0">
              <a:solidFill>
                <a:schemeClr val="tx1"/>
              </a:solidFill>
            </a:endParaRPr>
          </a:p>
        </p:txBody>
      </p:sp>
      <p:sp>
        <p:nvSpPr>
          <p:cNvPr id="9" name="Content Placeholder 2"/>
          <p:cNvSpPr txBox="1">
            <a:spLocks/>
          </p:cNvSpPr>
          <p:nvPr/>
        </p:nvSpPr>
        <p:spPr>
          <a:xfrm>
            <a:off x="1163781" y="1020040"/>
            <a:ext cx="8628612"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Systemic application of proven roadway departure countermeasures </a:t>
            </a:r>
            <a:r>
              <a:rPr lang="en-US" sz="2400" dirty="0" smtClean="0">
                <a:solidFill>
                  <a:schemeClr val="tx1"/>
                </a:solidFill>
                <a:latin typeface="+mn-lt"/>
                <a:cs typeface="+mn-cs"/>
              </a:rPr>
              <a:t>on </a:t>
            </a:r>
            <a:r>
              <a:rPr lang="en-US" sz="2400" dirty="0">
                <a:solidFill>
                  <a:schemeClr val="tx1"/>
                </a:solidFill>
                <a:latin typeface="+mn-lt"/>
                <a:cs typeface="+mn-cs"/>
              </a:rPr>
              <a:t>rural roads can have a positive impact on safety and reduce </a:t>
            </a:r>
            <a:r>
              <a:rPr lang="en-US" sz="2400" dirty="0" smtClean="0">
                <a:solidFill>
                  <a:schemeClr val="tx1"/>
                </a:solidFill>
                <a:latin typeface="+mn-lt"/>
                <a:cs typeface="+mn-cs"/>
              </a:rPr>
              <a:t>serious injuries and fatalities</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Safer Roads</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Quick Deployment</a:t>
            </a:r>
          </a:p>
          <a:p>
            <a:pPr lvl="1">
              <a:spcBef>
                <a:spcPts val="1000"/>
              </a:spcBef>
              <a:buClr>
                <a:schemeClr val="accent1"/>
              </a:buClr>
              <a:buSzPct val="80000"/>
              <a:buFont typeface="Wingdings 3" charset="2"/>
              <a:buChar char=""/>
            </a:pPr>
            <a:r>
              <a:rPr lang="en-US" sz="2400" dirty="0" smtClean="0">
                <a:latin typeface="+mn-lt"/>
                <a:cs typeface="+mn-cs"/>
              </a:rPr>
              <a:t>Flexibility</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9120"/>
            <a:ext cx="12192000" cy="2492086"/>
          </a:xfrm>
          <a:prstGeom prst="rect">
            <a:avLst/>
          </a:prstGeom>
        </p:spPr>
      </p:pic>
    </p:spTree>
    <p:extLst>
      <p:ext uri="{BB962C8B-B14F-4D97-AF65-F5344CB8AC3E}">
        <p14:creationId xmlns:p14="http://schemas.microsoft.com/office/powerpoint/2010/main" val="3374863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Safe Transportation for Every Pedestrian (STEP)</a:t>
            </a:r>
            <a:endParaRPr lang="en-US" dirty="0">
              <a:solidFill>
                <a:schemeClr val="tx1"/>
              </a:solidFill>
            </a:endParaRPr>
          </a:p>
        </p:txBody>
      </p:sp>
      <p:sp>
        <p:nvSpPr>
          <p:cNvPr id="9" name="Content Placeholder 2"/>
          <p:cNvSpPr txBox="1">
            <a:spLocks/>
          </p:cNvSpPr>
          <p:nvPr/>
        </p:nvSpPr>
        <p:spPr>
          <a:xfrm>
            <a:off x="1163781" y="1020040"/>
            <a:ext cx="8628612"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Systemic application of cost-effective countermeasures with known safety benefits can help reduce pedestrian fatalities at both uncontrolled and signalized crossing </a:t>
            </a:r>
            <a:r>
              <a:rPr lang="en-US" sz="2400" dirty="0" smtClean="0">
                <a:solidFill>
                  <a:schemeClr val="tx1"/>
                </a:solidFill>
                <a:latin typeface="+mn-lt"/>
                <a:cs typeface="+mn-cs"/>
              </a:rPr>
              <a:t>locations</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Improved Safety</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Targeted Investment</a:t>
            </a:r>
          </a:p>
          <a:p>
            <a:pPr lvl="1">
              <a:spcBef>
                <a:spcPts val="1000"/>
              </a:spcBef>
              <a:buClr>
                <a:schemeClr val="accent1"/>
              </a:buClr>
              <a:buSzPct val="80000"/>
              <a:buFont typeface="Wingdings 3" charset="2"/>
              <a:buChar char=""/>
            </a:pPr>
            <a:r>
              <a:rPr lang="en-US" sz="2400" dirty="0" smtClean="0">
                <a:latin typeface="+mn-lt"/>
                <a:cs typeface="+mn-cs"/>
              </a:rPr>
              <a:t>Enhanced Quality of Life</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05250"/>
            <a:ext cx="12192000" cy="2275955"/>
          </a:xfrm>
          <a:prstGeom prst="rect">
            <a:avLst/>
          </a:prstGeom>
        </p:spPr>
      </p:pic>
    </p:spTree>
    <p:extLst>
      <p:ext uri="{BB962C8B-B14F-4D97-AF65-F5344CB8AC3E}">
        <p14:creationId xmlns:p14="http://schemas.microsoft.com/office/powerpoint/2010/main" val="3619242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Unmanned Aerial Systems (UAS)</a:t>
            </a:r>
            <a:endParaRPr lang="en-US" dirty="0">
              <a:solidFill>
                <a:schemeClr val="tx1"/>
              </a:solidFill>
            </a:endParaRPr>
          </a:p>
        </p:txBody>
      </p:sp>
      <p:sp>
        <p:nvSpPr>
          <p:cNvPr id="9" name="Content Placeholder 2"/>
          <p:cNvSpPr txBox="1">
            <a:spLocks/>
          </p:cNvSpPr>
          <p:nvPr/>
        </p:nvSpPr>
        <p:spPr>
          <a:xfrm>
            <a:off x="1163781" y="1020040"/>
            <a:ext cx="8628612"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UAS offer several transformative aspects for highway transportation, including improvements in safety, productivity, and </a:t>
            </a:r>
            <a:r>
              <a:rPr lang="en-US" sz="2400" dirty="0" smtClean="0">
                <a:solidFill>
                  <a:schemeClr val="tx1"/>
                </a:solidFill>
                <a:latin typeface="+mn-lt"/>
                <a:cs typeface="+mn-cs"/>
              </a:rPr>
              <a:t>cost</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Safety</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Accelerated Project Delivery</a:t>
            </a:r>
          </a:p>
          <a:p>
            <a:pPr lvl="1">
              <a:spcBef>
                <a:spcPts val="1000"/>
              </a:spcBef>
              <a:buClr>
                <a:schemeClr val="accent1"/>
              </a:buClr>
              <a:buSzPct val="80000"/>
              <a:buFont typeface="Wingdings 3" charset="2"/>
              <a:buChar char=""/>
            </a:pPr>
            <a:r>
              <a:rPr lang="en-US" sz="2400" dirty="0" smtClean="0">
                <a:latin typeface="+mn-lt"/>
                <a:cs typeface="+mn-cs"/>
              </a:rPr>
              <a:t>Asset Management</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9120"/>
            <a:ext cx="12192000" cy="2492086"/>
          </a:xfrm>
          <a:prstGeom prst="rect">
            <a:avLst/>
          </a:prstGeom>
        </p:spPr>
      </p:pic>
    </p:spTree>
    <p:extLst>
      <p:ext uri="{BB962C8B-B14F-4D97-AF65-F5344CB8AC3E}">
        <p14:creationId xmlns:p14="http://schemas.microsoft.com/office/powerpoint/2010/main" val="959711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Use of Crowdsourcing to Advance Operations</a:t>
            </a:r>
            <a:endParaRPr lang="en-US" dirty="0">
              <a:solidFill>
                <a:schemeClr val="tx1"/>
              </a:solidFill>
            </a:endParaRPr>
          </a:p>
        </p:txBody>
      </p:sp>
      <p:sp>
        <p:nvSpPr>
          <p:cNvPr id="9" name="Content Placeholder 2"/>
          <p:cNvSpPr txBox="1">
            <a:spLocks/>
          </p:cNvSpPr>
          <p:nvPr/>
        </p:nvSpPr>
        <p:spPr>
          <a:xfrm>
            <a:off x="1163781" y="1020040"/>
            <a:ext cx="8628612"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Crowdsourcing </a:t>
            </a:r>
            <a:r>
              <a:rPr lang="en-US" sz="2400" dirty="0" smtClean="0">
                <a:solidFill>
                  <a:schemeClr val="tx1"/>
                </a:solidFill>
                <a:latin typeface="+mn-lt"/>
                <a:cs typeface="+mn-cs"/>
              </a:rPr>
              <a:t>allows </a:t>
            </a:r>
            <a:r>
              <a:rPr lang="en-US" sz="2400" dirty="0">
                <a:solidFill>
                  <a:schemeClr val="tx1"/>
                </a:solidFill>
                <a:latin typeface="+mn-lt"/>
                <a:cs typeface="+mn-cs"/>
              </a:rPr>
              <a:t>transportation system users </a:t>
            </a:r>
            <a:r>
              <a:rPr lang="en-US" sz="2400" dirty="0" smtClean="0">
                <a:solidFill>
                  <a:schemeClr val="tx1"/>
                </a:solidFill>
                <a:latin typeface="+mn-lt"/>
                <a:cs typeface="+mn-cs"/>
              </a:rPr>
              <a:t>to be real-time </a:t>
            </a:r>
            <a:r>
              <a:rPr lang="en-US" sz="2400" dirty="0">
                <a:solidFill>
                  <a:schemeClr val="tx1"/>
                </a:solidFill>
                <a:latin typeface="+mn-lt"/>
                <a:cs typeface="+mn-cs"/>
              </a:rPr>
              <a:t>sensors on system performance, providing low-cost, high-quality data on traffic operations, conditions, and </a:t>
            </a:r>
            <a:r>
              <a:rPr lang="en-US" sz="2400" dirty="0" smtClean="0">
                <a:solidFill>
                  <a:schemeClr val="tx1"/>
                </a:solidFill>
                <a:latin typeface="+mn-lt"/>
                <a:cs typeface="+mn-cs"/>
              </a:rPr>
              <a:t>patterns</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Safety</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Accelerated Project Development</a:t>
            </a:r>
          </a:p>
          <a:p>
            <a:pPr lvl="1">
              <a:spcBef>
                <a:spcPts val="1000"/>
              </a:spcBef>
              <a:buClr>
                <a:schemeClr val="accent1"/>
              </a:buClr>
              <a:buSzPct val="80000"/>
              <a:buFont typeface="Wingdings 3" charset="2"/>
              <a:buChar char=""/>
            </a:pPr>
            <a:r>
              <a:rPr lang="en-US" sz="2400" dirty="0" smtClean="0">
                <a:latin typeface="+mn-lt"/>
                <a:cs typeface="+mn-cs"/>
              </a:rPr>
              <a:t>Asset Management</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5374"/>
            <a:ext cx="12192000" cy="2325831"/>
          </a:xfrm>
          <a:prstGeom prst="rect">
            <a:avLst/>
          </a:prstGeom>
        </p:spPr>
      </p:pic>
    </p:spTree>
    <p:extLst>
      <p:ext uri="{BB962C8B-B14F-4D97-AF65-F5344CB8AC3E}">
        <p14:creationId xmlns:p14="http://schemas.microsoft.com/office/powerpoint/2010/main" val="2003042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Value Capture: Capitalizing on the Value </a:t>
            </a:r>
            <a:r>
              <a:rPr lang="en-US" dirty="0" smtClean="0">
                <a:solidFill>
                  <a:schemeClr val="tx1"/>
                </a:solidFill>
              </a:rPr>
              <a:t/>
            </a:r>
            <a:br>
              <a:rPr lang="en-US" dirty="0" smtClean="0">
                <a:solidFill>
                  <a:schemeClr val="tx1"/>
                </a:solidFill>
              </a:rPr>
            </a:br>
            <a:r>
              <a:rPr lang="en-US" dirty="0" smtClean="0">
                <a:solidFill>
                  <a:schemeClr val="tx1"/>
                </a:solidFill>
              </a:rPr>
              <a:t>Created </a:t>
            </a:r>
            <a:r>
              <a:rPr lang="en-US" dirty="0">
                <a:solidFill>
                  <a:schemeClr val="tx1"/>
                </a:solidFill>
              </a:rPr>
              <a:t>by Transportation</a:t>
            </a:r>
            <a:endParaRPr lang="en-US" dirty="0">
              <a:solidFill>
                <a:schemeClr val="tx1"/>
              </a:solidFill>
            </a:endParaRPr>
          </a:p>
        </p:txBody>
      </p:sp>
      <p:sp>
        <p:nvSpPr>
          <p:cNvPr id="9" name="Content Placeholder 2"/>
          <p:cNvSpPr txBox="1">
            <a:spLocks/>
          </p:cNvSpPr>
          <p:nvPr/>
        </p:nvSpPr>
        <p:spPr>
          <a:xfrm>
            <a:off x="1163781" y="1280160"/>
            <a:ext cx="8628612" cy="47710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Strategies for agencies to recover a portion of public transportation investments that result in increased land </a:t>
            </a:r>
            <a:r>
              <a:rPr lang="en-US" sz="2400" dirty="0" smtClean="0">
                <a:solidFill>
                  <a:schemeClr val="tx1"/>
                </a:solidFill>
                <a:latin typeface="+mn-lt"/>
                <a:cs typeface="+mn-cs"/>
              </a:rPr>
              <a:t>values</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Continuous Improvement</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Financial Equity</a:t>
            </a:r>
          </a:p>
          <a:p>
            <a:pPr lvl="1">
              <a:spcBef>
                <a:spcPts val="1000"/>
              </a:spcBef>
              <a:buClr>
                <a:schemeClr val="accent1"/>
              </a:buClr>
              <a:buSzPct val="80000"/>
              <a:buFont typeface="Wingdings 3" charset="2"/>
              <a:buChar char=""/>
            </a:pPr>
            <a:r>
              <a:rPr lang="en-US" sz="2400" dirty="0" smtClean="0">
                <a:latin typeface="+mn-lt"/>
                <a:cs typeface="+mn-cs"/>
              </a:rPr>
              <a:t>Environmental Resiliency</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5374"/>
            <a:ext cx="12192000" cy="2325831"/>
          </a:xfrm>
          <a:prstGeom prst="rect">
            <a:avLst/>
          </a:prstGeom>
        </p:spPr>
      </p:pic>
    </p:spTree>
    <p:extLst>
      <p:ext uri="{BB962C8B-B14F-4D97-AF65-F5344CB8AC3E}">
        <p14:creationId xmlns:p14="http://schemas.microsoft.com/office/powerpoint/2010/main" val="875234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Virtual Public Involvement</a:t>
            </a:r>
            <a:endParaRPr lang="en-US" dirty="0">
              <a:solidFill>
                <a:schemeClr val="tx1"/>
              </a:solidFill>
            </a:endParaRPr>
          </a:p>
        </p:txBody>
      </p:sp>
      <p:sp>
        <p:nvSpPr>
          <p:cNvPr id="9" name="Content Placeholder 2"/>
          <p:cNvSpPr txBox="1">
            <a:spLocks/>
          </p:cNvSpPr>
          <p:nvPr/>
        </p:nvSpPr>
        <p:spPr>
          <a:xfrm>
            <a:off x="1163781" y="1020040"/>
            <a:ext cx="8628612"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Virtual public involvement supports agencies efforts to engage the public more effectively by supplementing face-to-face information sharing with </a:t>
            </a:r>
            <a:r>
              <a:rPr lang="en-US" sz="2400" dirty="0" smtClean="0">
                <a:solidFill>
                  <a:schemeClr val="tx1"/>
                </a:solidFill>
                <a:latin typeface="+mn-lt"/>
                <a:cs typeface="+mn-cs"/>
              </a:rPr>
              <a:t>technology</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Efficiency and Low Cost</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Accelerated Project Delivery</a:t>
            </a:r>
          </a:p>
          <a:p>
            <a:pPr lvl="1">
              <a:spcBef>
                <a:spcPts val="1000"/>
              </a:spcBef>
              <a:buClr>
                <a:schemeClr val="accent1"/>
              </a:buClr>
              <a:buSzPct val="80000"/>
              <a:buFont typeface="Wingdings 3" charset="2"/>
              <a:buChar char=""/>
            </a:pPr>
            <a:r>
              <a:rPr lang="en-US" sz="2400" dirty="0" smtClean="0">
                <a:latin typeface="+mn-lt"/>
                <a:cs typeface="+mn-cs"/>
              </a:rPr>
              <a:t>Expands Communication and Collaboration</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5374"/>
            <a:ext cx="12192000" cy="2325831"/>
          </a:xfrm>
          <a:prstGeom prst="rect">
            <a:avLst/>
          </a:prstGeom>
        </p:spPr>
      </p:pic>
    </p:spTree>
    <p:extLst>
      <p:ext uri="{BB962C8B-B14F-4D97-AF65-F5344CB8AC3E}">
        <p14:creationId xmlns:p14="http://schemas.microsoft.com/office/powerpoint/2010/main" val="653313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90028"/>
            <a:ext cx="10515600" cy="1325563"/>
          </a:xfrm>
        </p:spPr>
        <p:txBody>
          <a:bodyPr>
            <a:normAutofit/>
          </a:bodyPr>
          <a:lstStyle/>
          <a:p>
            <a:pPr algn="ctr"/>
            <a:r>
              <a:rPr lang="en-US" dirty="0">
                <a:solidFill>
                  <a:schemeClr val="tx1"/>
                </a:solidFill>
              </a:rPr>
              <a:t>Weather-Responsive Management Strategies</a:t>
            </a:r>
            <a:endParaRPr lang="en-US" dirty="0">
              <a:solidFill>
                <a:schemeClr val="tx1"/>
              </a:solidFill>
            </a:endParaRPr>
          </a:p>
        </p:txBody>
      </p:sp>
      <p:sp>
        <p:nvSpPr>
          <p:cNvPr id="9" name="Content Placeholder 2"/>
          <p:cNvSpPr txBox="1">
            <a:spLocks/>
          </p:cNvSpPr>
          <p:nvPr/>
        </p:nvSpPr>
        <p:spPr>
          <a:xfrm>
            <a:off x="1163781" y="1020040"/>
            <a:ext cx="8628612"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smtClean="0">
                <a:solidFill>
                  <a:schemeClr val="tx1"/>
                </a:solidFill>
                <a:latin typeface="+mn-lt"/>
                <a:cs typeface="+mn-cs"/>
              </a:rPr>
              <a:t>Strategies that increase </a:t>
            </a:r>
            <a:r>
              <a:rPr lang="en-US" sz="2400" dirty="0">
                <a:solidFill>
                  <a:schemeClr val="tx1"/>
                </a:solidFill>
                <a:latin typeface="+mn-lt"/>
                <a:cs typeface="+mn-cs"/>
              </a:rPr>
              <a:t>the effectiveness of traffic operations during adverse road weather conditions, and weather-responsive maintenance management </a:t>
            </a:r>
            <a:r>
              <a:rPr lang="en-US" sz="2400" dirty="0" smtClean="0">
                <a:solidFill>
                  <a:schemeClr val="tx1"/>
                </a:solidFill>
                <a:latin typeface="+mn-lt"/>
                <a:cs typeface="+mn-cs"/>
              </a:rPr>
              <a:t>strategies </a:t>
            </a:r>
            <a:r>
              <a:rPr lang="en-US" sz="2400" dirty="0">
                <a:solidFill>
                  <a:schemeClr val="tx1"/>
                </a:solidFill>
                <a:latin typeface="+mn-lt"/>
                <a:cs typeface="+mn-cs"/>
              </a:rPr>
              <a:t>help reduce costs associated with winter </a:t>
            </a:r>
            <a:r>
              <a:rPr lang="en-US" sz="2400" dirty="0" smtClean="0">
                <a:solidFill>
                  <a:schemeClr val="tx1"/>
                </a:solidFill>
                <a:latin typeface="+mn-lt"/>
                <a:cs typeface="+mn-cs"/>
              </a:rPr>
              <a:t>maintenance</a:t>
            </a:r>
          </a:p>
          <a:p>
            <a:pPr>
              <a:spcBef>
                <a:spcPts val="1000"/>
              </a:spcBef>
              <a:buClr>
                <a:schemeClr val="accent1"/>
              </a:buClr>
              <a:buSzPct val="80000"/>
              <a:buFont typeface="Wingdings 3" charset="2"/>
              <a:buChar char=""/>
            </a:pPr>
            <a:r>
              <a:rPr lang="en-US" sz="2400" b="1" dirty="0" smtClean="0">
                <a:solidFill>
                  <a:schemeClr val="tx1"/>
                </a:solidFill>
                <a:latin typeface="+mn-lt"/>
                <a:cs typeface="+mn-cs"/>
              </a:rPr>
              <a:t>Benefits</a:t>
            </a:r>
          </a:p>
          <a:p>
            <a:pPr lvl="1">
              <a:spcBef>
                <a:spcPts val="1000"/>
              </a:spcBef>
              <a:buClr>
                <a:schemeClr val="accent1"/>
              </a:buClr>
              <a:buSzPct val="80000"/>
              <a:buFont typeface="Wingdings 3" charset="2"/>
              <a:buChar char=""/>
            </a:pPr>
            <a:r>
              <a:rPr lang="en-US" sz="2400" dirty="0" smtClean="0">
                <a:latin typeface="+mn-lt"/>
                <a:cs typeface="+mn-cs"/>
              </a:rPr>
              <a:t>Safer Roads</a:t>
            </a:r>
          </a:p>
          <a:p>
            <a:pPr lvl="1">
              <a:spcBef>
                <a:spcPts val="1000"/>
              </a:spcBef>
              <a:buClr>
                <a:schemeClr val="accent1"/>
              </a:buClr>
              <a:buSzPct val="80000"/>
              <a:buFont typeface="Wingdings 3" charset="2"/>
              <a:buChar char=""/>
            </a:pPr>
            <a:r>
              <a:rPr lang="en-US" sz="2400" dirty="0" smtClean="0">
                <a:solidFill>
                  <a:schemeClr val="tx1"/>
                </a:solidFill>
                <a:latin typeface="+mn-lt"/>
                <a:cs typeface="+mn-cs"/>
              </a:rPr>
              <a:t>Informed Travelers</a:t>
            </a:r>
          </a:p>
          <a:p>
            <a:pPr lvl="1">
              <a:spcBef>
                <a:spcPts val="1000"/>
              </a:spcBef>
              <a:buClr>
                <a:schemeClr val="accent1"/>
              </a:buClr>
              <a:buSzPct val="80000"/>
              <a:buFont typeface="Wingdings 3" charset="2"/>
              <a:buChar char=""/>
            </a:pPr>
            <a:r>
              <a:rPr lang="en-US" sz="2400" dirty="0" smtClean="0">
                <a:latin typeface="+mn-lt"/>
                <a:cs typeface="+mn-cs"/>
              </a:rPr>
              <a:t>Environmental Sustainability</a:t>
            </a:r>
            <a:endParaRPr lang="en-US" sz="2400" dirty="0">
              <a:solidFill>
                <a:schemeClr val="tx1"/>
              </a:solidFill>
              <a:latin typeface="+mn-lt"/>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5374"/>
            <a:ext cx="12192000" cy="2325831"/>
          </a:xfrm>
          <a:prstGeom prst="rect">
            <a:avLst/>
          </a:prstGeom>
        </p:spPr>
      </p:pic>
    </p:spTree>
    <p:extLst>
      <p:ext uri="{BB962C8B-B14F-4D97-AF65-F5344CB8AC3E}">
        <p14:creationId xmlns:p14="http://schemas.microsoft.com/office/powerpoint/2010/main" val="1268748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075964"/>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dirty="0">
                <a:solidFill>
                  <a:schemeClr val="tx1"/>
                </a:solidFill>
              </a:rPr>
              <a:t>Questions?</a:t>
            </a:r>
            <a:endParaRPr lang="en-US" sz="3600" dirty="0">
              <a:solidFill>
                <a:schemeClr val="tx1"/>
              </a:solidFill>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2321346"/>
            <a:ext cx="9525000" cy="2962275"/>
          </a:xfrm>
          <a:prstGeom prst="rect">
            <a:avLst/>
          </a:prstGeom>
        </p:spPr>
      </p:pic>
      <p:sp>
        <p:nvSpPr>
          <p:cNvPr id="3" name="Rectangle 2"/>
          <p:cNvSpPr/>
          <p:nvPr/>
        </p:nvSpPr>
        <p:spPr>
          <a:xfrm>
            <a:off x="3047999" y="5164199"/>
            <a:ext cx="6096000" cy="1754326"/>
          </a:xfrm>
          <a:prstGeom prst="rect">
            <a:avLst/>
          </a:prstGeom>
        </p:spPr>
        <p:txBody>
          <a:bodyPr>
            <a:spAutoFit/>
          </a:bodyPr>
          <a:lstStyle/>
          <a:p>
            <a:pPr algn="ctr"/>
            <a:endParaRPr lang="en-US" dirty="0"/>
          </a:p>
          <a:p>
            <a:pPr algn="ctr"/>
            <a:r>
              <a:rPr lang="en-US" b="1" dirty="0"/>
              <a:t>Jason J. Siwula, </a:t>
            </a:r>
            <a:r>
              <a:rPr lang="en-US" b="1" dirty="0" smtClean="0"/>
              <a:t>PE</a:t>
            </a:r>
          </a:p>
          <a:p>
            <a:pPr algn="ctr"/>
            <a:r>
              <a:rPr lang="en-US" b="1" dirty="0" smtClean="0"/>
              <a:t>Acting Executive Director – Office of Highway Safety</a:t>
            </a:r>
            <a:endParaRPr lang="en-US" b="1" dirty="0"/>
          </a:p>
          <a:p>
            <a:pPr algn="ctr"/>
            <a:r>
              <a:rPr lang="en-US" b="1" dirty="0"/>
              <a:t>Assistant State Highway </a:t>
            </a:r>
            <a:r>
              <a:rPr lang="en-US" b="1" dirty="0" smtClean="0"/>
              <a:t>Engineer - Innovation</a:t>
            </a:r>
            <a:endParaRPr lang="en-US" b="1" dirty="0"/>
          </a:p>
          <a:p>
            <a:pPr algn="ctr"/>
            <a:r>
              <a:rPr lang="en-US" b="1" dirty="0"/>
              <a:t>Kentucky Transportation Cabinet</a:t>
            </a:r>
          </a:p>
          <a:p>
            <a:pPr algn="ctr"/>
            <a:r>
              <a:rPr lang="en-US" b="1" dirty="0"/>
              <a:t>Jason.Siwula@ky.gov</a:t>
            </a:r>
          </a:p>
        </p:txBody>
      </p:sp>
    </p:spTree>
    <p:extLst>
      <p:ext uri="{BB962C8B-B14F-4D97-AF65-F5344CB8AC3E}">
        <p14:creationId xmlns:p14="http://schemas.microsoft.com/office/powerpoint/2010/main" val="338077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clrChange>
              <a:clrFrom>
                <a:srgbClr val="FFFFFF"/>
              </a:clrFrom>
              <a:clrTo>
                <a:srgbClr val="FFFFFF">
                  <a:alpha val="0"/>
                </a:srgbClr>
              </a:clrTo>
            </a:clrChange>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499641" y="1571700"/>
            <a:ext cx="7192717" cy="394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38200" y="762288"/>
            <a:ext cx="10515600" cy="1325563"/>
          </a:xfrm>
        </p:spPr>
        <p:txBody>
          <a:bodyPr>
            <a:normAutofit/>
          </a:bodyPr>
          <a:lstStyle/>
          <a:p>
            <a:pPr algn="ctr"/>
            <a:r>
              <a:rPr lang="en-US" dirty="0">
                <a:solidFill>
                  <a:schemeClr val="tx1"/>
                </a:solidFill>
              </a:rPr>
              <a:t>What is “Every Day Counts”?</a:t>
            </a:r>
          </a:p>
        </p:txBody>
      </p:sp>
      <p:sp>
        <p:nvSpPr>
          <p:cNvPr id="3" name="Content Placeholder 2"/>
          <p:cNvSpPr>
            <a:spLocks noGrp="1"/>
          </p:cNvSpPr>
          <p:nvPr>
            <p:ph idx="1"/>
          </p:nvPr>
        </p:nvSpPr>
        <p:spPr>
          <a:xfrm>
            <a:off x="2138217" y="5631015"/>
            <a:ext cx="8222234" cy="1090460"/>
          </a:xfrm>
        </p:spPr>
        <p:txBody>
          <a:bodyPr>
            <a:normAutofit/>
          </a:bodyPr>
          <a:lstStyle/>
          <a:p>
            <a:pPr marL="0" indent="0" algn="ctr">
              <a:buNone/>
            </a:pPr>
            <a:r>
              <a:rPr lang="en-US" sz="3200" b="1" dirty="0" smtClean="0">
                <a:solidFill>
                  <a:schemeClr val="tx1"/>
                </a:solidFill>
                <a:latin typeface="+mn-lt"/>
              </a:rPr>
              <a:t>State-based </a:t>
            </a:r>
            <a:r>
              <a:rPr lang="en-US" sz="3200" b="1" dirty="0">
                <a:solidFill>
                  <a:schemeClr val="tx1"/>
                </a:solidFill>
                <a:latin typeface="+mn-lt"/>
              </a:rPr>
              <a:t>model </a:t>
            </a:r>
            <a:r>
              <a:rPr lang="en-US" sz="3200" dirty="0">
                <a:solidFill>
                  <a:schemeClr val="tx1"/>
                </a:solidFill>
                <a:latin typeface="+mn-lt"/>
              </a:rPr>
              <a:t>to identify and rapidly deploy </a:t>
            </a:r>
            <a:r>
              <a:rPr lang="en-US" sz="3200" b="1" dirty="0">
                <a:solidFill>
                  <a:schemeClr val="tx1"/>
                </a:solidFill>
                <a:latin typeface="+mn-lt"/>
              </a:rPr>
              <a:t>proven</a:t>
            </a:r>
            <a:r>
              <a:rPr lang="en-US" sz="3200" dirty="0">
                <a:solidFill>
                  <a:schemeClr val="tx1"/>
                </a:solidFill>
                <a:latin typeface="+mn-lt"/>
              </a:rPr>
              <a:t> innovations</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24955" y="3055443"/>
            <a:ext cx="2648759" cy="973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17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1270683"/>
            <a:ext cx="10515600" cy="1325563"/>
          </a:xfrm>
        </p:spPr>
        <p:txBody>
          <a:bodyPr>
            <a:normAutofit/>
          </a:bodyPr>
          <a:lstStyle/>
          <a:p>
            <a:pPr algn="ctr"/>
            <a:r>
              <a:rPr lang="en-US" dirty="0">
                <a:solidFill>
                  <a:schemeClr val="tx1"/>
                </a:solidFill>
              </a:rPr>
              <a:t>Why “Every Day Counts”?</a:t>
            </a:r>
          </a:p>
        </p:txBody>
      </p:sp>
      <p:pic>
        <p:nvPicPr>
          <p:cNvPr id="6" name="Picture 2" descr="http://sdggroup.nicwebdesign.com/resources/site1/General/Innovation%20Street%20Sign.jpg"/>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brightnessContrast bright="18000" contrast="-10000"/>
                    </a14:imgEffect>
                  </a14:imgLayer>
                </a14:imgProps>
              </a:ext>
              <a:ext uri="{28A0092B-C50C-407E-A947-70E740481C1C}">
                <a14:useLocalDpi xmlns:a14="http://schemas.microsoft.com/office/drawing/2010/main" val="0"/>
              </a:ext>
            </a:extLst>
          </a:blip>
          <a:stretch/>
        </p:blipFill>
        <p:spPr bwMode="auto">
          <a:xfrm>
            <a:off x="8885966" y="1188316"/>
            <a:ext cx="3306033" cy="2201429"/>
          </a:xfrm>
          <a:prstGeom prst="roundRect">
            <a:avLst>
              <a:gd name="adj" fmla="val 8594"/>
            </a:avLst>
          </a:prstGeom>
          <a:ln w="12700"/>
          <a:effectLst>
            <a:outerShdw blurRad="177800" dist="889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
        <p:nvSpPr>
          <p:cNvPr id="9" name="Content Placeholder 2"/>
          <p:cNvSpPr txBox="1">
            <a:spLocks/>
          </p:cNvSpPr>
          <p:nvPr/>
        </p:nvSpPr>
        <p:spPr>
          <a:xfrm>
            <a:off x="1002146" y="2678613"/>
            <a:ext cx="8229599"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3200" dirty="0">
                <a:solidFill>
                  <a:schemeClr val="tx1"/>
                </a:solidFill>
                <a:latin typeface="+mn-lt"/>
                <a:cs typeface="+mn-cs"/>
              </a:rPr>
              <a:t>Changing conditions and demand for more efficient project delivery</a:t>
            </a:r>
          </a:p>
          <a:p>
            <a:pPr>
              <a:spcBef>
                <a:spcPts val="1000"/>
              </a:spcBef>
              <a:buClr>
                <a:schemeClr val="accent1"/>
              </a:buClr>
              <a:buSzPct val="80000"/>
              <a:buFont typeface="Wingdings 3" charset="2"/>
              <a:buChar char=""/>
            </a:pPr>
            <a:r>
              <a:rPr lang="en-US" sz="3200" dirty="0">
                <a:solidFill>
                  <a:schemeClr val="tx1"/>
                </a:solidFill>
                <a:latin typeface="+mn-lt"/>
                <a:cs typeface="+mn-cs"/>
              </a:rPr>
              <a:t>Technology </a:t>
            </a:r>
            <a:r>
              <a:rPr lang="en-US" sz="3200" dirty="0">
                <a:solidFill>
                  <a:schemeClr val="tx1"/>
                </a:solidFill>
                <a:latin typeface="+mn-lt"/>
                <a:cs typeface="+mn-cs"/>
              </a:rPr>
              <a:t>deployment and transfer are core FHWA roles</a:t>
            </a:r>
          </a:p>
          <a:p>
            <a:pPr>
              <a:spcBef>
                <a:spcPts val="1000"/>
              </a:spcBef>
              <a:buClr>
                <a:schemeClr val="accent1"/>
              </a:buClr>
              <a:buSzPct val="80000"/>
              <a:buFont typeface="Wingdings 3" charset="2"/>
              <a:buChar char=""/>
            </a:pPr>
            <a:r>
              <a:rPr lang="en-US" sz="3200" dirty="0">
                <a:solidFill>
                  <a:schemeClr val="tx1"/>
                </a:solidFill>
                <a:latin typeface="+mn-lt"/>
                <a:cs typeface="+mn-cs"/>
              </a:rPr>
              <a:t>Provide </a:t>
            </a:r>
            <a:r>
              <a:rPr lang="en-US" sz="3200" dirty="0">
                <a:solidFill>
                  <a:schemeClr val="tx1"/>
                </a:solidFill>
                <a:latin typeface="+mn-lt"/>
                <a:cs typeface="+mn-cs"/>
              </a:rPr>
              <a:t>a mechanism for rapid deployment of proven innovation</a:t>
            </a:r>
          </a:p>
          <a:p>
            <a:pPr>
              <a:spcBef>
                <a:spcPts val="1000"/>
              </a:spcBef>
              <a:buClr>
                <a:schemeClr val="accent1"/>
              </a:buClr>
              <a:buSzPct val="80000"/>
              <a:buFont typeface="Wingdings 3" charset="2"/>
              <a:buChar char=""/>
            </a:pPr>
            <a:r>
              <a:rPr lang="en-US" sz="3200" b="1" dirty="0">
                <a:solidFill>
                  <a:schemeClr val="tx1"/>
                </a:solidFill>
                <a:latin typeface="+mn-lt"/>
                <a:cs typeface="+mn-cs"/>
              </a:rPr>
              <a:t>Create </a:t>
            </a:r>
            <a:r>
              <a:rPr lang="en-US" sz="3200" b="1" dirty="0">
                <a:solidFill>
                  <a:schemeClr val="tx1"/>
                </a:solidFill>
                <a:latin typeface="+mn-lt"/>
                <a:cs typeface="+mn-cs"/>
              </a:rPr>
              <a:t>a sense of urgency</a:t>
            </a:r>
          </a:p>
        </p:txBody>
      </p:sp>
    </p:spTree>
    <p:extLst>
      <p:ext uri="{BB962C8B-B14F-4D97-AF65-F5344CB8AC3E}">
        <p14:creationId xmlns:p14="http://schemas.microsoft.com/office/powerpoint/2010/main" val="3264780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ASHTO's Innovation Initiative -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9896" y="5519880"/>
            <a:ext cx="1445198" cy="1113691"/>
          </a:xfrm>
          <a:prstGeom prst="rect">
            <a:avLst/>
          </a:prstGeom>
          <a:noFill/>
          <a:ln>
            <a:noFill/>
          </a:ln>
        </p:spPr>
      </p:pic>
      <p:sp>
        <p:nvSpPr>
          <p:cNvPr id="2" name="Title 1"/>
          <p:cNvSpPr>
            <a:spLocks noGrp="1"/>
          </p:cNvSpPr>
          <p:nvPr>
            <p:ph type="title"/>
          </p:nvPr>
        </p:nvSpPr>
        <p:spPr>
          <a:xfrm>
            <a:off x="932573" y="876609"/>
            <a:ext cx="10515600" cy="1325563"/>
          </a:xfrm>
        </p:spPr>
        <p:txBody>
          <a:bodyPr>
            <a:normAutofit/>
          </a:bodyPr>
          <a:lstStyle/>
          <a:p>
            <a:pPr algn="ctr"/>
            <a:r>
              <a:rPr lang="en-US" sz="3600" dirty="0">
                <a:solidFill>
                  <a:schemeClr val="tx1"/>
                </a:solidFill>
              </a:rPr>
              <a:t>Every Day Counts</a:t>
            </a:r>
          </a:p>
        </p:txBody>
      </p:sp>
      <p:sp>
        <p:nvSpPr>
          <p:cNvPr id="16" name="Content Placeholder 2"/>
          <p:cNvSpPr txBox="1">
            <a:spLocks/>
          </p:cNvSpPr>
          <p:nvPr/>
        </p:nvSpPr>
        <p:spPr>
          <a:xfrm>
            <a:off x="2283391" y="1959092"/>
            <a:ext cx="7813964" cy="503115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accent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accent1"/>
              </a:buClr>
              <a:buSzPct val="80000"/>
              <a:buFont typeface="Wingdings 3" charset="2"/>
              <a:buChar char=""/>
            </a:pPr>
            <a:r>
              <a:rPr lang="en-US" sz="2400" dirty="0">
                <a:solidFill>
                  <a:schemeClr val="tx1"/>
                </a:solidFill>
                <a:latin typeface="+mn-lt"/>
                <a:cs typeface="+mn-cs"/>
              </a:rPr>
              <a:t>Not about inventing the next “big thing”</a:t>
            </a:r>
          </a:p>
          <a:p>
            <a:pPr>
              <a:spcBef>
                <a:spcPts val="1000"/>
              </a:spcBef>
              <a:buClr>
                <a:schemeClr val="accent1"/>
              </a:buClr>
              <a:buSzPct val="80000"/>
              <a:buFont typeface="Wingdings 3" charset="2"/>
              <a:buChar char=""/>
            </a:pPr>
            <a:endParaRPr lang="en-US" sz="2400" dirty="0">
              <a:solidFill>
                <a:schemeClr val="tx1"/>
              </a:solidFill>
              <a:latin typeface="+mn-lt"/>
              <a:cs typeface="+mn-cs"/>
            </a:endParaRPr>
          </a:p>
          <a:p>
            <a:pPr>
              <a:spcBef>
                <a:spcPts val="1000"/>
              </a:spcBef>
              <a:buClr>
                <a:schemeClr val="accent1"/>
              </a:buClr>
              <a:buSzPct val="80000"/>
              <a:buFont typeface="Wingdings 3" charset="2"/>
              <a:buChar char=""/>
            </a:pPr>
            <a:r>
              <a:rPr lang="en-US" sz="2400" dirty="0">
                <a:solidFill>
                  <a:schemeClr val="tx1"/>
                </a:solidFill>
                <a:latin typeface="+mn-lt"/>
                <a:cs typeface="+mn-cs"/>
              </a:rPr>
              <a:t>Advancing effective, proven and market-ready technologies into widespread use</a:t>
            </a:r>
          </a:p>
        </p:txBody>
      </p:sp>
      <p:sp>
        <p:nvSpPr>
          <p:cNvPr id="18" name="Oval 17"/>
          <p:cNvSpPr/>
          <p:nvPr/>
        </p:nvSpPr>
        <p:spPr>
          <a:xfrm>
            <a:off x="1736834" y="5330131"/>
            <a:ext cx="2521131" cy="1225623"/>
          </a:xfrm>
          <a:prstGeom prst="ellipse">
            <a:avLst/>
          </a:prstGeom>
          <a:solidFill>
            <a:srgbClr val="5E9732">
              <a:alpha val="83000"/>
            </a:srgbClr>
          </a:solidFill>
          <a:ln>
            <a:solidFill>
              <a:srgbClr val="5E9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Proven Innovations</a:t>
            </a:r>
          </a:p>
        </p:txBody>
      </p:sp>
      <p:sp>
        <p:nvSpPr>
          <p:cNvPr id="19" name="Notched Right Arrow 18"/>
          <p:cNvSpPr/>
          <p:nvPr/>
        </p:nvSpPr>
        <p:spPr>
          <a:xfrm rot="20141059">
            <a:off x="3919087" y="5395238"/>
            <a:ext cx="838200" cy="457200"/>
          </a:xfrm>
          <a:prstGeom prst="notchedRightArrow">
            <a:avLst/>
          </a:prstGeom>
          <a:solidFill>
            <a:srgbClr val="00245D">
              <a:alpha val="83000"/>
            </a:srgbClr>
          </a:solidFill>
          <a:ln w="12700">
            <a:solidFill>
              <a:srgbClr val="002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2060"/>
              </a:solidFill>
              <a:latin typeface="Arial"/>
            </a:endParaRPr>
          </a:p>
        </p:txBody>
      </p:sp>
      <p:sp>
        <p:nvSpPr>
          <p:cNvPr id="20" name="Notched Right Arrow 19"/>
          <p:cNvSpPr/>
          <p:nvPr/>
        </p:nvSpPr>
        <p:spPr>
          <a:xfrm rot="12765729">
            <a:off x="7377440" y="5413487"/>
            <a:ext cx="838200" cy="457200"/>
          </a:xfrm>
          <a:prstGeom prst="notchedRightArrow">
            <a:avLst/>
          </a:prstGeom>
          <a:solidFill>
            <a:srgbClr val="00245D">
              <a:alpha val="83000"/>
            </a:srgbClr>
          </a:solidFill>
          <a:ln w="12700">
            <a:solidFill>
              <a:srgbClr val="002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2060"/>
              </a:solidFill>
              <a:latin typeface="Arial"/>
            </a:endParaRPr>
          </a:p>
        </p:txBody>
      </p: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b="24567"/>
          <a:stretch/>
        </p:blipFill>
        <p:spPr>
          <a:xfrm>
            <a:off x="2283391" y="3744339"/>
            <a:ext cx="1456129" cy="1008622"/>
          </a:xfrm>
          <a:prstGeom prst="rect">
            <a:avLst/>
          </a:prstGeom>
        </p:spPr>
      </p:pic>
      <p:sp>
        <p:nvSpPr>
          <p:cNvPr id="24" name="Notched Right Arrow 23"/>
          <p:cNvSpPr/>
          <p:nvPr/>
        </p:nvSpPr>
        <p:spPr>
          <a:xfrm rot="1120022">
            <a:off x="3860248" y="4246069"/>
            <a:ext cx="838200" cy="457200"/>
          </a:xfrm>
          <a:prstGeom prst="notchedRightArrow">
            <a:avLst/>
          </a:prstGeom>
          <a:solidFill>
            <a:srgbClr val="00245D">
              <a:alpha val="83000"/>
            </a:srgbClr>
          </a:solidFill>
          <a:ln w="12700">
            <a:solidFill>
              <a:srgbClr val="002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2060"/>
              </a:solidFill>
              <a:latin typeface="Arial"/>
            </a:endParaRPr>
          </a:p>
        </p:txBody>
      </p:sp>
      <p:sp>
        <p:nvSpPr>
          <p:cNvPr id="25" name="Oval 24"/>
          <p:cNvSpPr/>
          <p:nvPr/>
        </p:nvSpPr>
        <p:spPr>
          <a:xfrm>
            <a:off x="7928815" y="3566872"/>
            <a:ext cx="2286000" cy="1225623"/>
          </a:xfrm>
          <a:prstGeom prst="ellipse">
            <a:avLst/>
          </a:prstGeom>
          <a:solidFill>
            <a:srgbClr val="5E9732">
              <a:alpha val="83000"/>
            </a:srgbClr>
          </a:solidFill>
          <a:ln>
            <a:solidFill>
              <a:srgbClr val="5E9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Research Products</a:t>
            </a:r>
          </a:p>
        </p:txBody>
      </p:sp>
      <p:sp>
        <p:nvSpPr>
          <p:cNvPr id="21" name="Notched Right Arrow 20"/>
          <p:cNvSpPr/>
          <p:nvPr/>
        </p:nvSpPr>
        <p:spPr>
          <a:xfrm rot="9258927">
            <a:off x="7363537" y="4142663"/>
            <a:ext cx="838200" cy="457200"/>
          </a:xfrm>
          <a:prstGeom prst="notchedRightArrow">
            <a:avLst/>
          </a:prstGeom>
          <a:solidFill>
            <a:srgbClr val="00245D">
              <a:alpha val="83000"/>
            </a:srgbClr>
          </a:solidFill>
          <a:ln w="12700">
            <a:solidFill>
              <a:srgbClr val="002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002060"/>
              </a:solidFill>
              <a:latin typeface="Arial"/>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42941" y="4474669"/>
            <a:ext cx="2648759" cy="973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506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3789"/>
            <a:ext cx="10515600" cy="1325563"/>
          </a:xfrm>
        </p:spPr>
        <p:txBody>
          <a:bodyPr>
            <a:normAutofit/>
          </a:bodyPr>
          <a:lstStyle/>
          <a:p>
            <a:pPr algn="ctr"/>
            <a:r>
              <a:rPr lang="en-US" sz="3600" dirty="0">
                <a:solidFill>
                  <a:schemeClr val="tx1"/>
                </a:solidFill>
              </a:rPr>
              <a:t>How EDC Works</a:t>
            </a:r>
          </a:p>
        </p:txBody>
      </p:sp>
      <p:sp>
        <p:nvSpPr>
          <p:cNvPr id="3" name="Content Placeholder 2"/>
          <p:cNvSpPr>
            <a:spLocks noGrp="1"/>
          </p:cNvSpPr>
          <p:nvPr>
            <p:ph idx="1"/>
          </p:nvPr>
        </p:nvSpPr>
        <p:spPr>
          <a:xfrm>
            <a:off x="2173941" y="2049352"/>
            <a:ext cx="7844118" cy="4444206"/>
          </a:xfrm>
        </p:spPr>
        <p:txBody>
          <a:bodyPr>
            <a:normAutofit/>
          </a:bodyPr>
          <a:lstStyle/>
          <a:p>
            <a:r>
              <a:rPr lang="en-US" sz="2400" dirty="0" smtClean="0">
                <a:solidFill>
                  <a:schemeClr val="tx1"/>
                </a:solidFill>
              </a:rPr>
              <a:t>Stakeholder collaboration to identify and </a:t>
            </a:r>
            <a:endParaRPr lang="en-US" sz="2400" dirty="0">
              <a:solidFill>
                <a:schemeClr val="tx1"/>
              </a:solidFill>
            </a:endParaRPr>
          </a:p>
          <a:p>
            <a:pPr marL="0" indent="0">
              <a:buNone/>
            </a:pPr>
            <a:r>
              <a:rPr lang="en-US" sz="2400" dirty="0" smtClean="0">
                <a:solidFill>
                  <a:schemeClr val="tx1"/>
                </a:solidFill>
              </a:rPr>
              <a:t>   select innovations</a:t>
            </a:r>
          </a:p>
          <a:p>
            <a:endParaRPr lang="en-US" sz="1400" dirty="0">
              <a:solidFill>
                <a:schemeClr val="tx1"/>
              </a:solidFill>
              <a:latin typeface="+mn-lt"/>
            </a:endParaRPr>
          </a:p>
          <a:p>
            <a:r>
              <a:rPr lang="en-US" sz="2400" dirty="0">
                <a:solidFill>
                  <a:schemeClr val="tx1"/>
                </a:solidFill>
                <a:latin typeface="+mn-lt"/>
              </a:rPr>
              <a:t>M</a:t>
            </a:r>
            <a:r>
              <a:rPr lang="en-US" sz="2400" dirty="0" smtClean="0">
                <a:solidFill>
                  <a:schemeClr val="tx1"/>
                </a:solidFill>
                <a:latin typeface="+mn-lt"/>
              </a:rPr>
              <a:t>ultidisciplinary deployment team preparation</a:t>
            </a:r>
          </a:p>
          <a:p>
            <a:pPr lvl="1"/>
            <a:r>
              <a:rPr lang="en-US" sz="2600" dirty="0">
                <a:solidFill>
                  <a:schemeClr val="tx1"/>
                </a:solidFill>
                <a:latin typeface="+mn-lt"/>
              </a:rPr>
              <a:t>Draft implementation plans</a:t>
            </a:r>
          </a:p>
          <a:p>
            <a:pPr lvl="1"/>
            <a:r>
              <a:rPr lang="en-US" sz="2600" dirty="0">
                <a:solidFill>
                  <a:schemeClr val="tx1"/>
                </a:solidFill>
                <a:latin typeface="+mn-lt"/>
              </a:rPr>
              <a:t>Compile resources</a:t>
            </a:r>
          </a:p>
          <a:p>
            <a:pPr lvl="1"/>
            <a:r>
              <a:rPr lang="en-US" sz="2600" dirty="0">
                <a:solidFill>
                  <a:schemeClr val="tx1"/>
                </a:solidFill>
                <a:latin typeface="+mn-lt"/>
              </a:rPr>
              <a:t>Assemble case studies</a:t>
            </a:r>
          </a:p>
          <a:p>
            <a:pPr lvl="1"/>
            <a:r>
              <a:rPr lang="en-US" sz="2600" dirty="0">
                <a:solidFill>
                  <a:schemeClr val="tx1"/>
                </a:solidFill>
                <a:latin typeface="+mn-lt"/>
              </a:rPr>
              <a:t>Prepare training</a:t>
            </a:r>
          </a:p>
          <a:p>
            <a:endParaRPr lang="en-US" sz="900" dirty="0">
              <a:solidFill>
                <a:schemeClr val="tx1"/>
              </a:solidFill>
              <a:latin typeface="+mn-lt"/>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3316" y="1424429"/>
            <a:ext cx="1901525" cy="16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25089-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243" y="3832838"/>
            <a:ext cx="2429669" cy="2429669"/>
          </a:xfrm>
          <a:prstGeom prst="rect">
            <a:avLst/>
          </a:prstGeom>
        </p:spPr>
      </p:pic>
    </p:spTree>
    <p:extLst>
      <p:ext uri="{BB962C8B-B14F-4D97-AF65-F5344CB8AC3E}">
        <p14:creationId xmlns:p14="http://schemas.microsoft.com/office/powerpoint/2010/main" val="3461762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4140" y="1590252"/>
            <a:ext cx="4848288" cy="435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oup 15"/>
          <p:cNvGrpSpPr/>
          <p:nvPr/>
        </p:nvGrpSpPr>
        <p:grpSpPr>
          <a:xfrm>
            <a:off x="3424306" y="1728260"/>
            <a:ext cx="5093394" cy="4489396"/>
            <a:chOff x="3457829" y="1573998"/>
            <a:chExt cx="5093394" cy="448939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829" y="3285827"/>
              <a:ext cx="1618744" cy="721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509" y="1724742"/>
              <a:ext cx="1446345" cy="692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7381" y="5301246"/>
              <a:ext cx="1524296" cy="762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6442" y="4466949"/>
              <a:ext cx="1426174" cy="834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r="6758"/>
            <a:stretch/>
          </p:blipFill>
          <p:spPr>
            <a:xfrm>
              <a:off x="7109422" y="3146429"/>
              <a:ext cx="1441801" cy="930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8"/>
            <a:stretch>
              <a:fillRect/>
            </a:stretch>
          </p:blipFill>
          <p:spPr>
            <a:xfrm>
              <a:off x="4220494" y="4721687"/>
              <a:ext cx="1750811" cy="810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0342" y="1573998"/>
              <a:ext cx="1081802" cy="106016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2144" y="1573999"/>
              <a:ext cx="1060165" cy="106016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6983" y="2672689"/>
              <a:ext cx="1684285" cy="1794260"/>
            </a:xfrm>
            <a:prstGeom prst="rect">
              <a:avLst/>
            </a:prstGeom>
          </p:spPr>
        </p:pic>
      </p:grpSp>
      <p:grpSp>
        <p:nvGrpSpPr>
          <p:cNvPr id="29" name="Group 28"/>
          <p:cNvGrpSpPr/>
          <p:nvPr/>
        </p:nvGrpSpPr>
        <p:grpSpPr>
          <a:xfrm>
            <a:off x="20308" y="1733127"/>
            <a:ext cx="12171692" cy="4817136"/>
            <a:chOff x="20308" y="1733127"/>
            <a:chExt cx="12171692" cy="4817136"/>
          </a:xfrm>
          <a:solidFill>
            <a:schemeClr val="tx1"/>
          </a:solidFill>
        </p:grpSpPr>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78" y="2001278"/>
              <a:ext cx="2778755" cy="642442"/>
            </a:xfrm>
            <a:prstGeom prst="roundRect">
              <a:avLst>
                <a:gd name="adj" fmla="val 16667"/>
              </a:avLst>
            </a:prstGeom>
            <a:solidFill>
              <a:schemeClr val="tx1"/>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308" y="3192939"/>
              <a:ext cx="2858896" cy="148662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36545" y="3440089"/>
              <a:ext cx="1305206" cy="1239476"/>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382" y="4866244"/>
              <a:ext cx="2426743" cy="888667"/>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9380663" y="1733127"/>
              <a:ext cx="2648759" cy="973409"/>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6292" y="5941590"/>
              <a:ext cx="2066925" cy="333375"/>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80663" y="5480554"/>
              <a:ext cx="2811337" cy="1069709"/>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55622" y="0"/>
            <a:ext cx="3272411" cy="1334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799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93063"/>
            <a:ext cx="12191999" cy="88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dirty="0">
                <a:solidFill>
                  <a:schemeClr val="tx1"/>
                </a:solidFill>
              </a:rPr>
              <a:t>Innovation is a Team Effort!</a:t>
            </a:r>
            <a:endParaRPr lang="en-US" sz="3600" dirty="0">
              <a:solidFill>
                <a:schemeClr val="tx1"/>
              </a:solidFill>
            </a:endParaRPr>
          </a:p>
        </p:txBody>
      </p:sp>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109" b="25674"/>
          <a:stretch/>
        </p:blipFill>
        <p:spPr>
          <a:xfrm>
            <a:off x="0" y="1812175"/>
            <a:ext cx="12226357" cy="50458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4722" y="5577840"/>
            <a:ext cx="1076671" cy="1146888"/>
          </a:xfrm>
          <a:prstGeom prst="rect">
            <a:avLst/>
          </a:prstGeom>
        </p:spPr>
      </p:pic>
    </p:spTree>
    <p:extLst>
      <p:ext uri="{BB962C8B-B14F-4D97-AF65-F5344CB8AC3E}">
        <p14:creationId xmlns:p14="http://schemas.microsoft.com/office/powerpoint/2010/main" val="4102411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82" y="737363"/>
            <a:ext cx="10515600" cy="1325563"/>
          </a:xfrm>
        </p:spPr>
        <p:txBody>
          <a:bodyPr>
            <a:normAutofit/>
          </a:bodyPr>
          <a:lstStyle/>
          <a:p>
            <a:pPr algn="ctr"/>
            <a:r>
              <a:rPr lang="en-US" dirty="0">
                <a:solidFill>
                  <a:schemeClr val="tx1"/>
                </a:solidFill>
              </a:rPr>
              <a:t>How EDC Works: Summits</a:t>
            </a:r>
          </a:p>
        </p:txBody>
      </p:sp>
      <p:sp>
        <p:nvSpPr>
          <p:cNvPr id="3" name="Content Placeholder 2"/>
          <p:cNvSpPr>
            <a:spLocks noGrp="1"/>
          </p:cNvSpPr>
          <p:nvPr>
            <p:ph idx="1"/>
          </p:nvPr>
        </p:nvSpPr>
        <p:spPr>
          <a:xfrm>
            <a:off x="1997763" y="1690688"/>
            <a:ext cx="8285719" cy="5391001"/>
          </a:xfrm>
        </p:spPr>
        <p:txBody>
          <a:bodyPr>
            <a:normAutofit/>
          </a:bodyPr>
          <a:lstStyle/>
          <a:p>
            <a:r>
              <a:rPr lang="en-US" sz="2400" dirty="0" smtClean="0">
                <a:solidFill>
                  <a:schemeClr val="tx1"/>
                </a:solidFill>
                <a:latin typeface="+mn-lt"/>
              </a:rPr>
              <a:t>Conduct </a:t>
            </a:r>
            <a:r>
              <a:rPr lang="en-US" sz="2400" dirty="0" smtClean="0">
                <a:solidFill>
                  <a:schemeClr val="tx1"/>
                </a:solidFill>
                <a:latin typeface="+mn-lt"/>
              </a:rPr>
              <a:t>regional summits for transportation stakeholders to:</a:t>
            </a:r>
          </a:p>
          <a:p>
            <a:pPr lvl="1"/>
            <a:r>
              <a:rPr lang="en-US" sz="2600" dirty="0">
                <a:solidFill>
                  <a:schemeClr val="tx1"/>
                </a:solidFill>
                <a:latin typeface="+mn-lt"/>
              </a:rPr>
              <a:t>Learn about selected innovations</a:t>
            </a:r>
          </a:p>
          <a:p>
            <a:pPr lvl="1"/>
            <a:r>
              <a:rPr lang="en-US" sz="2600" dirty="0">
                <a:solidFill>
                  <a:schemeClr val="tx1"/>
                </a:solidFill>
                <a:latin typeface="+mn-lt"/>
              </a:rPr>
              <a:t>Share best practices among neighboring states</a:t>
            </a:r>
          </a:p>
          <a:p>
            <a:pPr lvl="1"/>
            <a:r>
              <a:rPr lang="en-US" sz="2600" dirty="0">
                <a:solidFill>
                  <a:schemeClr val="tx1"/>
                </a:solidFill>
                <a:latin typeface="+mn-lt"/>
              </a:rPr>
              <a:t>Provide feedback on implementation strategies and resource needs</a:t>
            </a:r>
          </a:p>
          <a:p>
            <a:pPr lvl="1"/>
            <a:endParaRPr lang="en-US" sz="2600" dirty="0">
              <a:solidFill>
                <a:schemeClr val="tx1"/>
              </a:solidFill>
              <a:latin typeface="+mn-lt"/>
            </a:endParaRPr>
          </a:p>
          <a:p>
            <a:endParaRPr lang="en-US" sz="800" dirty="0">
              <a:solidFill>
                <a:schemeClr val="tx1"/>
              </a:solidFill>
              <a:latin typeface="+mn-lt"/>
            </a:endParaRPr>
          </a:p>
        </p:txBody>
      </p:sp>
      <p:pic>
        <p:nvPicPr>
          <p:cNvPr id="5122" name="Picture 2" descr="D:\Summits\Summit Pictures 2014\Sacramento\DSC_9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254" y="3722914"/>
            <a:ext cx="4674232" cy="3095900"/>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945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b47a5aad-adfb-4dac-9d3f-47090e67d565">2018</Year>
    <Day xmlns="b47a5aad-adfb-4dac-9d3f-47090e67d565">Wednesday</Day>
    <Speakers xmlns="b47a5aad-adfb-4dac-9d3f-47090e67d565">Jason Siwula</Speakers>
    <Section xmlns="b47a5aad-adfb-4dac-9d3f-47090e67d565">Project Highlights</Section>
  </documentManagement>
</p:properties>
</file>

<file path=customXml/itemProps1.xml><?xml version="1.0" encoding="utf-8"?>
<ds:datastoreItem xmlns:ds="http://schemas.openxmlformats.org/officeDocument/2006/customXml" ds:itemID="{71E09815-7388-4AF7-8CEE-1DF29468AFCB}"/>
</file>

<file path=customXml/itemProps2.xml><?xml version="1.0" encoding="utf-8"?>
<ds:datastoreItem xmlns:ds="http://schemas.openxmlformats.org/officeDocument/2006/customXml" ds:itemID="{6278A237-1B6E-4BCC-9F66-A62751B939BF}"/>
</file>

<file path=customXml/itemProps3.xml><?xml version="1.0" encoding="utf-8"?>
<ds:datastoreItem xmlns:ds="http://schemas.openxmlformats.org/officeDocument/2006/customXml" ds:itemID="{5B29D591-449F-47B0-B389-DC5042BC0FB3}"/>
</file>

<file path=docProps/app.xml><?xml version="1.0" encoding="utf-8"?>
<Properties xmlns="http://schemas.openxmlformats.org/officeDocument/2006/extended-properties" xmlns:vt="http://schemas.openxmlformats.org/officeDocument/2006/docPropsVTypes">
  <Template>Facet</Template>
  <TotalTime>4119</TotalTime>
  <Words>3886</Words>
  <Application>Microsoft Office PowerPoint</Application>
  <PresentationFormat>Widescreen</PresentationFormat>
  <Paragraphs>339</Paragraphs>
  <Slides>29</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Century Gothic</vt:lpstr>
      <vt:lpstr>Trebuchet MS</vt:lpstr>
      <vt:lpstr>Wingdings 3</vt:lpstr>
      <vt:lpstr>Facet</vt:lpstr>
      <vt:lpstr>2_Office Theme</vt:lpstr>
      <vt:lpstr>Every Day Counts – Project Development Innovations</vt:lpstr>
      <vt:lpstr>PowerPoint Presentation</vt:lpstr>
      <vt:lpstr>What is “Every Day Counts”?</vt:lpstr>
      <vt:lpstr>Why “Every Day Counts”?</vt:lpstr>
      <vt:lpstr>Every Day Counts</vt:lpstr>
      <vt:lpstr>How EDC Works</vt:lpstr>
      <vt:lpstr>PowerPoint Presentation</vt:lpstr>
      <vt:lpstr>PowerPoint Presentation</vt:lpstr>
      <vt:lpstr>How EDC Works: Summits</vt:lpstr>
      <vt:lpstr>How EDC Works: Setting Goals</vt:lpstr>
      <vt:lpstr>How EDC Works: Deployment</vt:lpstr>
      <vt:lpstr>How EDC Works: Reporting</vt:lpstr>
      <vt:lpstr>How EDC Works: Incentives</vt:lpstr>
      <vt:lpstr>PowerPoint Presentation</vt:lpstr>
      <vt:lpstr>AID Demo - Pre-existing Condition</vt:lpstr>
      <vt:lpstr>AID Demo - Challenge</vt:lpstr>
      <vt:lpstr>AID Demo -Solution</vt:lpstr>
      <vt:lpstr>EDC 5 Innovations</vt:lpstr>
      <vt:lpstr>Advanced Geotechnical Exploration Methods</vt:lpstr>
      <vt:lpstr>Collaborative Hydraulics: Advancing to the Next Generation of Engineering (CHANGE)</vt:lpstr>
      <vt:lpstr>Project Bundling</vt:lpstr>
      <vt:lpstr>Reducing Rural Roadway Departures</vt:lpstr>
      <vt:lpstr>Safe Transportation for Every Pedestrian (STEP)</vt:lpstr>
      <vt:lpstr>Unmanned Aerial Systems (UAS)</vt:lpstr>
      <vt:lpstr>Use of Crowdsourcing to Advance Operations</vt:lpstr>
      <vt:lpstr>Value Capture: Capitalizing on the Value  Created by Transportation</vt:lpstr>
      <vt:lpstr>Virtual Public Involvement</vt:lpstr>
      <vt:lpstr>Weather-Responsive Management Strategies</vt:lpstr>
      <vt:lpstr>PowerPoint Presentation</vt:lpstr>
    </vt:vector>
  </TitlesOfParts>
  <Company>COT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dc:title>
  <dc:creator>Smith, Alex A (KYTC)</dc:creator>
  <cp:lastModifiedBy>Siwula, Jason J (KYTC)</cp:lastModifiedBy>
  <cp:revision>21</cp:revision>
  <dcterms:created xsi:type="dcterms:W3CDTF">2018-08-08T14:17:01Z</dcterms:created>
  <dcterms:modified xsi:type="dcterms:W3CDTF">2018-09-05T13:00:21Z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